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587" autoAdjust="0"/>
    <p:restoredTop sz="94203" autoAdjust="0"/>
  </p:normalViewPr>
  <p:slideViewPr>
    <p:cSldViewPr>
      <p:cViewPr>
        <p:scale>
          <a:sx n="80" d="100"/>
          <a:sy n="80" d="100"/>
        </p:scale>
        <p:origin x="-246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897058477169917"/>
          <c:y val="5.0142099191624732E-2"/>
          <c:w val="0.72776926778998563"/>
          <c:h val="0.5148003540455764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442256.5</c:v>
                </c:pt>
                <c:pt idx="1">
                  <c:v>416902</c:v>
                </c:pt>
                <c:pt idx="2">
                  <c:v>419671.5</c:v>
                </c:pt>
              </c:numCache>
            </c:numRef>
          </c:val>
          <c:bubble3D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922158.5</c:v>
                </c:pt>
                <c:pt idx="1">
                  <c:v>649422.69999999949</c:v>
                </c:pt>
                <c:pt idx="2">
                  <c:v>582433.19999999949</c:v>
                </c:pt>
              </c:numCache>
            </c:numRef>
          </c:val>
          <c:bubble3D val="1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Всего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1364415</c:v>
                </c:pt>
                <c:pt idx="1">
                  <c:v>1066324.7</c:v>
                </c:pt>
                <c:pt idx="2">
                  <c:v>1002104.7</c:v>
                </c:pt>
              </c:numCache>
            </c:numRef>
          </c:val>
          <c:bubble3D val="1"/>
        </c:ser>
        <c:dLbls>
          <c:showVal val="1"/>
        </c:dLbls>
        <c:gapWidth val="75"/>
        <c:axId val="130382464"/>
        <c:axId val="130404736"/>
      </c:barChart>
      <c:catAx>
        <c:axId val="13038246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600">
                <a:latin typeface="Bahnschrift Light" pitchFamily="34" charset="0"/>
              </a:defRPr>
            </a:pPr>
            <a:endParaRPr lang="ru-RU"/>
          </a:p>
        </c:txPr>
        <c:crossAx val="130404736"/>
        <c:crosses val="autoZero"/>
        <c:auto val="1"/>
        <c:lblAlgn val="ctr"/>
        <c:lblOffset val="100"/>
      </c:catAx>
      <c:valAx>
        <c:axId val="130404736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400">
                <a:latin typeface="Bahnschrift Light" pitchFamily="34" charset="0"/>
              </a:defRPr>
            </a:pPr>
            <a:endParaRPr lang="ru-RU"/>
          </a:p>
        </c:txPr>
        <c:crossAx val="130382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421543113748E-2"/>
          <c:y val="0.73448418322294673"/>
          <c:w val="0.89999987827649908"/>
          <c:h val="9.7348825630693026E-2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>
        <c:manualLayout>
          <c:xMode val="edge"/>
          <c:yMode val="edge"/>
          <c:x val="0.34856544390685917"/>
          <c:y val="0.13412159324698852"/>
        </c:manualLayout>
      </c:layout>
    </c:title>
    <c:plotArea>
      <c:layout>
        <c:manualLayout>
          <c:layoutTarget val="inner"/>
          <c:xMode val="edge"/>
          <c:yMode val="edge"/>
          <c:x val="1.9364110604067023E-3"/>
          <c:y val="0.21688358758265541"/>
          <c:w val="0.44440622726689083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Pt>
            <c:idx val="0"/>
            <c:explosion val="12"/>
          </c:dPt>
          <c:dPt>
            <c:idx val="1"/>
            <c:explosion val="10"/>
          </c:dPt>
          <c:dPt>
            <c:idx val="2"/>
            <c:explosion val="14"/>
          </c:dPt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0.112</c:v>
                </c:pt>
                <c:pt idx="1">
                  <c:v>0.33800000000000052</c:v>
                </c:pt>
                <c:pt idx="2">
                  <c:v>0.54700000000000004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244043786220222"/>
          <c:y val="0.37829363280803679"/>
          <c:w val="0.25959517343710625"/>
          <c:h val="0.4000721094004783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>
        <c:manualLayout>
          <c:xMode val="edge"/>
          <c:yMode val="edge"/>
          <c:x val="0.17903573999480724"/>
          <c:y val="9.1206710714185693E-4"/>
        </c:manualLayout>
      </c:layout>
    </c:title>
    <c:plotArea>
      <c:layout>
        <c:manualLayout>
          <c:layoutTarget val="inner"/>
          <c:xMode val="edge"/>
          <c:yMode val="edge"/>
          <c:x val="3.2570209973753456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1"/>
            <c:explosion val="0"/>
          </c:dPt>
          <c:dPt>
            <c:idx val="3"/>
            <c:explosion val="0"/>
          </c:dPt>
          <c:dLbls>
            <c:dLbl>
              <c:idx val="0"/>
              <c:layout>
                <c:manualLayout>
                  <c:x val="-4.0466462488373704E-2"/>
                  <c:y val="-0.19035397186726291"/>
                </c:manualLayout>
              </c:layout>
              <c:showPercent val="1"/>
            </c:dLbl>
            <c:dLbl>
              <c:idx val="1"/>
              <c:layout>
                <c:manualLayout>
                  <c:x val="-0.10000000000000003"/>
                  <c:y val="-8.1424923335550094E-3"/>
                </c:manualLayout>
              </c:layout>
              <c:showPercent val="1"/>
            </c:dLbl>
            <c:dLbl>
              <c:idx val="2"/>
              <c:layout>
                <c:manualLayout>
                  <c:x val="-6.1111111111111123E-2"/>
                  <c:y val="-0.10416666666666709"/>
                </c:manualLayout>
              </c:layout>
              <c:showPercent val="1"/>
            </c:dLbl>
            <c:dLbl>
              <c:idx val="3"/>
              <c:layout>
                <c:manualLayout>
                  <c:x val="-1.9307533501565582E-2"/>
                  <c:y val="-8.872265480674861E-2"/>
                </c:manualLayout>
              </c:layout>
              <c:showPercent val="1"/>
            </c:dLbl>
            <c:dLbl>
              <c:idx val="4"/>
              <c:layout>
                <c:manualLayout>
                  <c:x val="2.8978063564405538E-2"/>
                  <c:y val="-9.0767173662654063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Налог патентной системы</c:v>
                </c:pt>
                <c:pt idx="4">
                  <c:v>Сельскохозяйственный налог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0.67900000000000105</c:v>
                </c:pt>
                <c:pt idx="1">
                  <c:v>0.65700000000000103</c:v>
                </c:pt>
                <c:pt idx="2">
                  <c:v>0.13600000000000001</c:v>
                </c:pt>
                <c:pt idx="3">
                  <c:v>2.4E-2</c:v>
                </c:pt>
                <c:pt idx="4">
                  <c:v>4.1000000000000002E-2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490966754155765"/>
          <c:y val="0.2099773622047244"/>
          <c:w val="0.4850903324584428"/>
          <c:h val="0.5798218015503652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5026937261796869"/>
          <c:y val="3.5502580326063626E-2"/>
          <c:w val="0.43787489063867258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915692.6</c:v>
                </c:pt>
                <c:pt idx="1">
                  <c:v>448722.4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246362972813297"/>
          <c:y val="9.9078921582351168E-2"/>
          <c:w val="0.40161063641555705"/>
          <c:h val="0.5353611989884001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197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6"/>
          <c:cat>
            <c:strRef>
              <c:f>Лист1!$A$2:$A$12</c:f>
              <c:strCache>
                <c:ptCount val="11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Спорт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1054</c:v>
                </c:pt>
                <c:pt idx="1">
                  <c:v>12395.6</c:v>
                </c:pt>
                <c:pt idx="2">
                  <c:v>32406.799999999996</c:v>
                </c:pt>
                <c:pt idx="3">
                  <c:v>154133.4</c:v>
                </c:pt>
                <c:pt idx="4">
                  <c:v>417.5</c:v>
                </c:pt>
                <c:pt idx="5">
                  <c:v>15720.1</c:v>
                </c:pt>
                <c:pt idx="6">
                  <c:v>7000</c:v>
                </c:pt>
                <c:pt idx="7">
                  <c:v>3059</c:v>
                </c:pt>
                <c:pt idx="8">
                  <c:v>41805.1</c:v>
                </c:pt>
                <c:pt idx="9">
                  <c:v>70229.399999999994</c:v>
                </c:pt>
                <c:pt idx="10">
                  <c:v>110501.5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1033588534752339"/>
          <c:y val="8.5452427821522306E-2"/>
          <c:w val="0.46472875055911445"/>
          <c:h val="0.91454757217847826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1347478864203743E-2"/>
          <c:y val="0.319689956973019"/>
          <c:w val="0.9678488098847563"/>
          <c:h val="0.4966901089234663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1.8912464773672918E-3"/>
                  <c:y val="0.10178115416943696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262711.90000000002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Общее образование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-3.7824929547345806E-3"/>
                  <c:y val="0.11806613883654687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548517.1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44934.400000000001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6480.9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53048.3</c:v>
                </c:pt>
              </c:numCache>
            </c:numRef>
          </c:val>
        </c:ser>
        <c:dLbls>
          <c:showVal val="1"/>
        </c:dLbls>
        <c:overlap val="-25"/>
        <c:axId val="161275904"/>
        <c:axId val="161277440"/>
      </c:barChart>
      <c:catAx>
        <c:axId val="1612759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>
                <a:latin typeface="Bahnschrift Light" pitchFamily="34" charset="0"/>
              </a:defRPr>
            </a:pPr>
            <a:endParaRPr lang="ru-RU"/>
          </a:p>
        </c:txPr>
        <c:crossAx val="161277440"/>
        <c:crosses val="autoZero"/>
        <c:auto val="1"/>
        <c:lblAlgn val="ctr"/>
        <c:lblOffset val="100"/>
      </c:catAx>
      <c:valAx>
        <c:axId val="161277440"/>
        <c:scaling>
          <c:orientation val="minMax"/>
        </c:scaling>
        <c:delete val="1"/>
        <c:axPos val="l"/>
        <c:numFmt formatCode="General" sourceLinked="1"/>
        <c:tickLblPos val="nextTo"/>
        <c:crossAx val="161275904"/>
        <c:crosses val="autoZero"/>
        <c:crossBetween val="between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300017810498E-2"/>
          <c:y val="2.5913642136820802E-2"/>
          <c:w val="0.83114415348701265"/>
          <c:h val="0.27037466364133655"/>
        </c:manualLayout>
      </c:layout>
      <c:txPr>
        <a:bodyPr/>
        <a:lstStyle/>
        <a:p>
          <a:pPr>
            <a:defRPr sz="1600">
              <a:latin typeface="Bahnschrift Light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84978</c:v>
                </c:pt>
                <c:pt idx="1">
                  <c:v>84978</c:v>
                </c:pt>
                <c:pt idx="2">
                  <c:v>72583.5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2.5396647642511212E-3"/>
                  <c:y val="9.3567699546013572E-3"/>
                </c:manualLayout>
              </c:layout>
              <c:showVal val="1"/>
            </c:dLbl>
            <c:dLbl>
              <c:idx val="1"/>
              <c:layout>
                <c:manualLayout>
                  <c:x val="5.0793295285022459E-3"/>
                  <c:y val="1.4035154931901956E-2"/>
                </c:manualLayout>
              </c:layout>
              <c:showVal val="1"/>
            </c:dLbl>
            <c:dLbl>
              <c:idx val="2"/>
              <c:layout>
                <c:manualLayout>
                  <c:x val="5.0789295812952735E-3"/>
                  <c:y val="1.4035154931901956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35400</c:v>
                </c:pt>
                <c:pt idx="1">
                  <c:v>35400</c:v>
                </c:pt>
                <c:pt idx="2">
                  <c:v>35400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1.7777653349757845E-2"/>
                  <c:y val="-9.3567699546013208E-3"/>
                </c:manualLayout>
              </c:layout>
              <c:showVal val="1"/>
            </c:dLbl>
            <c:dLbl>
              <c:idx val="1"/>
              <c:layout>
                <c:manualLayout>
                  <c:x val="1.7777653349757845E-2"/>
                  <c:y val="9.3567699546013208E-3"/>
                </c:manualLayout>
              </c:layout>
              <c:showVal val="1"/>
            </c:dLbl>
            <c:dLbl>
              <c:idx val="2"/>
              <c:layout>
                <c:manualLayout>
                  <c:x val="3.04759771710135E-2"/>
                  <c:y val="-4.6783849773006231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49578</c:v>
                </c:pt>
                <c:pt idx="1">
                  <c:v>49578</c:v>
                </c:pt>
                <c:pt idx="2">
                  <c:v>37183.5</c:v>
                </c:pt>
              </c:numCache>
            </c:numRef>
          </c:val>
        </c:ser>
        <c:dLbls>
          <c:showVal val="1"/>
        </c:dLbls>
        <c:overlap val="-25"/>
        <c:axId val="161307648"/>
        <c:axId val="161313536"/>
      </c:barChart>
      <c:catAx>
        <c:axId val="161307648"/>
        <c:scaling>
          <c:orientation val="minMax"/>
        </c:scaling>
        <c:axPos val="b"/>
        <c:numFmt formatCode="General" sourceLinked="1"/>
        <c:majorTickMark val="none"/>
        <c:tickLblPos val="nextTo"/>
        <c:crossAx val="161313536"/>
        <c:crosses val="autoZero"/>
        <c:auto val="1"/>
        <c:lblAlgn val="ctr"/>
        <c:lblOffset val="100"/>
      </c:catAx>
      <c:valAx>
        <c:axId val="161313536"/>
        <c:scaling>
          <c:orientation val="minMax"/>
        </c:scaling>
        <c:delete val="1"/>
        <c:axPos val="l"/>
        <c:numFmt formatCode="General" sourceLinked="1"/>
        <c:tickLblPos val="nextTo"/>
        <c:crossAx val="161307648"/>
        <c:crosses val="autoZero"/>
        <c:crossBetween val="between"/>
      </c:valAx>
    </c:plotArea>
    <c:legend>
      <c:legendPos val="t"/>
      <c:layout/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8985905309666051E-2"/>
          <c:y val="0.18665387139107611"/>
          <c:w val="0.7773471104593761"/>
          <c:h val="0.35148129921259974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6.903965567151258E-3"/>
                  <c:y val="2.50000000000000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8985905309666051E-2"/>
                  <c:y val="-6.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26,2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0.255</c:v>
                </c:pt>
                <c:pt idx="1">
                  <c:v>0.26600000000000001</c:v>
                </c:pt>
                <c:pt idx="2">
                  <c:v>0.26200000000000001</c:v>
                </c:pt>
              </c:numCache>
            </c:numRef>
          </c:val>
        </c:ser>
        <c:dLbls>
          <c:showVal val="1"/>
        </c:dLbls>
        <c:marker val="1"/>
        <c:axId val="161436416"/>
        <c:axId val="161437952"/>
      </c:lineChart>
      <c:catAx>
        <c:axId val="161436416"/>
        <c:scaling>
          <c:orientation val="minMax"/>
        </c:scaling>
        <c:axPos val="b"/>
        <c:majorTickMark val="none"/>
        <c:tickLblPos val="nextTo"/>
        <c:crossAx val="161437952"/>
        <c:crosses val="autoZero"/>
        <c:auto val="1"/>
        <c:lblAlgn val="ctr"/>
        <c:lblOffset val="100"/>
      </c:catAx>
      <c:valAx>
        <c:axId val="161437952"/>
        <c:scaling>
          <c:orientation val="minMax"/>
        </c:scaling>
        <c:delete val="1"/>
        <c:axPos val="l"/>
        <c:numFmt formatCode="0.0%" sourceLinked="1"/>
        <c:majorTickMark val="none"/>
        <c:tickLblPos val="nextTo"/>
        <c:crossAx val="1614364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5592551871477791"/>
          <c:y val="0.16666666666666666"/>
          <c:w val="0.44391805482129199"/>
          <c:h val="9.4320538057742778E-2"/>
        </c:manualLayout>
      </c:layout>
    </c:legend>
    <c:plotVisOnly val="1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F6C0F-64DD-4FDC-98C7-7A36CF0420DE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32B6D-A4C8-4776-B4FA-D6D2DE2B8D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32B6D-A4C8-4776-B4FA-D6D2DE2B8DB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3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9.jpeg"/><Relationship Id="rId7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10" Type="http://schemas.openxmlformats.org/officeDocument/2006/relationships/chart" Target="../charts/chart6.xml"/><Relationship Id="rId4" Type="http://schemas.openxmlformats.org/officeDocument/2006/relationships/image" Target="../media/image8.jpeg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8.jpeg"/><Relationship Id="rId7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4" name="Рисунок 3" descr="Староминский район бюджет на 2021-2023 годы (проект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895" y="1071538"/>
            <a:ext cx="4179105" cy="7429520"/>
          </a:xfrm>
          <a:prstGeom prst="rect">
            <a:avLst/>
          </a:prstGeom>
        </p:spPr>
      </p:pic>
      <p:pic>
        <p:nvPicPr>
          <p:cNvPr id="5" name="Рисунок 4" descr="Староминский район бюджет на 2021-2023 годы (проект)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0" y="642912"/>
            <a:ext cx="4143379" cy="7850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3182" y="1135631"/>
            <a:ext cx="4214818" cy="52937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4600" b="1" dirty="0" err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 </a:t>
            </a:r>
          </a:p>
          <a:p>
            <a:pPr algn="ctr"/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на 2023-2025 </a:t>
            </a:r>
          </a:p>
          <a:p>
            <a:pPr algn="ctr"/>
            <a:r>
              <a:rPr lang="ru-RU" sz="4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 (проект)</a:t>
            </a:r>
            <a:endParaRPr lang="ru-RU" sz="4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34" y="214282"/>
            <a:ext cx="1209675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56" y="642910"/>
            <a:ext cx="201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ahnschrift Light Condensed" pitchFamily="34" charset="0"/>
              </a:rPr>
              <a:t>Уважаемые жители</a:t>
            </a:r>
            <a:br>
              <a:rPr lang="ru-RU" dirty="0" smtClean="0">
                <a:latin typeface="Bahnschrift Light Condensed" pitchFamily="34" charset="0"/>
              </a:rPr>
            </a:br>
            <a:r>
              <a:rPr lang="ru-RU" dirty="0" smtClean="0">
                <a:latin typeface="Bahnschrift Light Condensed" pitchFamily="34" charset="0"/>
              </a:rPr>
              <a:t>Староминского района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00504" y="2357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43182" y="1500166"/>
            <a:ext cx="36776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 местного бюджета на 2023 год и на плановый период 2024 и 2025 годов.</a:t>
            </a: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182" y="2285984"/>
            <a:ext cx="4275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Что такое бюджет?</a:t>
            </a:r>
          </a:p>
          <a:p>
            <a:r>
              <a:rPr lang="ru-RU" sz="1200" dirty="0" smtClean="0">
                <a:latin typeface="Bahnschrift Light" pitchFamily="34" charset="0"/>
              </a:rPr>
              <a:t>Это форма образования и расходования денежных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средств  предназначенных для финансового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обеспечения задач и функций местного самоуправления.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82" y="3223431"/>
            <a:ext cx="3098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Бюджет состоит из доходов и расходов.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182" y="3572430"/>
            <a:ext cx="43348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Доходы определяются бюджетным кодексом Российской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 и состоят из: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налоговых поступлений: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прочие налоги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неналоговых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 </a:t>
            </a:r>
            <a:r>
              <a:rPr lang="ru-RU" sz="1200" dirty="0" smtClean="0"/>
              <a:t>•</a:t>
            </a:r>
            <a:r>
              <a:rPr lang="ru-RU" sz="1200" dirty="0" smtClean="0">
                <a:latin typeface="Bahnschrift Light Condensed" pitchFamily="34" charset="0"/>
              </a:rPr>
              <a:t> </a:t>
            </a:r>
            <a:r>
              <a:rPr lang="ru-RU" sz="1200" dirty="0" smtClean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среду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прочие поступления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>
                <a:latin typeface="Bahnschrift Light Condensed" pitchFamily="34" charset="0"/>
              </a:rPr>
              <a:t>   </a:t>
            </a:r>
            <a:r>
              <a:rPr lang="ru-RU" sz="1200" dirty="0" smtClean="0"/>
              <a:t> • </a:t>
            </a:r>
            <a:r>
              <a:rPr lang="ru-RU" sz="1200" dirty="0" smtClean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 smtClean="0">
                <a:latin typeface="Bahnschrift Light Condensed" pitchFamily="34" charset="0"/>
              </a:rPr>
              <a:t/>
            </a:r>
            <a:br>
              <a:rPr lang="ru-RU" sz="1200" dirty="0" smtClean="0">
                <a:latin typeface="Bahnschrift Light Condensed" pitchFamily="34" charset="0"/>
              </a:rPr>
            </a:br>
            <a:r>
              <a:rPr lang="ru-RU" sz="1200" dirty="0" smtClean="0"/>
              <a:t>    • </a:t>
            </a:r>
            <a:r>
              <a:rPr lang="ru-RU" sz="1200" dirty="0" smtClean="0">
                <a:latin typeface="Bahnschrift Light" pitchFamily="34" charset="0"/>
              </a:rPr>
              <a:t>поступления от организаций, граждан 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20" y="7429520"/>
            <a:ext cx="38411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Федерации. 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функциям</a:t>
            </a:r>
            <a:br>
              <a:rPr lang="ru-RU" sz="1200" dirty="0" smtClean="0">
                <a:latin typeface="Bahnschrift Light" pitchFamily="34" charset="0"/>
              </a:rPr>
            </a:br>
            <a:r>
              <a:rPr lang="ru-RU" sz="1200" dirty="0" smtClean="0">
                <a:latin typeface="Bahnschrift Light" pitchFamily="34" charset="0"/>
              </a:rPr>
              <a:t>— расходы по экономическому содержанию</a:t>
            </a:r>
            <a:endParaRPr lang="ru-RU" sz="12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2" y="357158"/>
            <a:ext cx="907263" cy="1071570"/>
          </a:xfrm>
          <a:prstGeom prst="rect">
            <a:avLst/>
          </a:prstGeom>
        </p:spPr>
      </p:pic>
      <p:pic>
        <p:nvPicPr>
          <p:cNvPr id="29" name="Рисунок 28" descr="i44C2NU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30" name="Рисунок 29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32" name="Рисунок 31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33" name="Рисунок 32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38" name="Рисунок 37" descr="image(1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6" y="8501090"/>
            <a:ext cx="463844" cy="558185"/>
          </a:xfrm>
          <a:prstGeom prst="rect">
            <a:avLst/>
          </a:prstGeom>
        </p:spPr>
      </p:pic>
      <p:pic>
        <p:nvPicPr>
          <p:cNvPr id="39" name="Рисунок 38" descr="i44C2NUOG(1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40" name="Рисунок 39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41" name="Рисунок 40" descr="147dd882c4e69a97bd877aab943464de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52" name="Рисунок 51" descr="image(5)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2984" y="-285784"/>
            <a:ext cx="5857916" cy="2543193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214422" y="1357290"/>
            <a:ext cx="5429264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07.05.2018 года № 204 «О национальных целях и стратегических задачах развития Российской Федерации на период до 2024 года»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Указ Президента Российской Федерации от 21.07.2020 года № 474 «О национальных целях развития Российской Федерации на период до 2030 года»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Прогноз социально-экономического развития </a:t>
            </a: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  на 2023 год и на плановый период 2024 – 2025 годов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Послание Президента Российской Федерации Федеральному Собранию Российской Федерации от 21 апреля 2021 г.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Основные направления бюджетной, налоговой и </a:t>
            </a:r>
            <a:r>
              <a:rPr lang="ru-RU" sz="1400" dirty="0" err="1" smtClean="0">
                <a:latin typeface="Bahnschrift Light" pitchFamily="34" charset="0"/>
              </a:rPr>
              <a:t>таможенно-тарифной</a:t>
            </a:r>
            <a:r>
              <a:rPr lang="ru-RU" sz="1400" dirty="0" smtClean="0">
                <a:latin typeface="Bahnschrift Light" pitchFamily="34" charset="0"/>
              </a:rPr>
              <a:t> политики Российской Федерации на 2023 год и на плановый период 2024 и 2025 годов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Основные направления бюджетной и налоговой политики 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 на 2023 год и плановый период 2024 и 2025 годов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Муниципальные программы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Bahnschrift Light" pitchFamily="34" charset="0"/>
              </a:rPr>
              <a:t>Основные цели и задачи: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населения доступными и качественными муниципальными услугами, социальными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гарантиями, адресное решение социальных вопросов, создание благоприятных и комфортных условий для проживания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роста доходной части консолидированного бюджета </a:t>
            </a:r>
            <a:r>
              <a:rPr lang="ru-RU" sz="1400" dirty="0" err="1" smtClean="0">
                <a:latin typeface="Bahnschrift Light" pitchFamily="34" charset="0"/>
              </a:rPr>
              <a:t>Староминского</a:t>
            </a:r>
            <a:r>
              <a:rPr lang="ru-RU" sz="1400" dirty="0" smtClean="0">
                <a:latin typeface="Bahnschrift Light" pitchFamily="34" charset="0"/>
              </a:rPr>
              <a:t> района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мер, направленных на устойчивое социально-экономическое развитие района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Обеспечение  сбалансированности и устойчивости бюджета и бюджетов поселений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400" dirty="0" smtClean="0">
                <a:latin typeface="Bahnschrift Light" pitchFamily="34" charset="0"/>
              </a:rPr>
              <a:t>Реализация политики, направленной на прозрачность, открытость бюджетного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1" name="Рисунок 10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2" name="Рисунок 11" descr="image(..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20" y="8501090"/>
            <a:ext cx="378180" cy="571472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2918" y="0"/>
            <a:ext cx="304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1. Доходная часть бюджета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66" y="428596"/>
            <a:ext cx="6013185" cy="634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Прогнозные данные администрации муниципального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образования Староминский район были положены в основу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формирования доходной базы.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       Доходная база бюджета рассчитывалась исходя из норм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действующего бюджетного и налогового законодательства с учетом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соответствующих изменений и дополнений. </a:t>
            </a:r>
          </a:p>
          <a:p>
            <a:r>
              <a:rPr lang="ru-RU" sz="1400" dirty="0" smtClean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 smtClean="0">
                <a:latin typeface="Bahnschrift Light" pitchFamily="34" charset="0"/>
              </a:rPr>
              <a:t>доходов в тыс. рублей.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 smtClean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 smtClean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На 2023 год безвозмездных поступлений запланировано:</a:t>
            </a:r>
          </a:p>
          <a:p>
            <a:r>
              <a:rPr lang="ru-RU" sz="1400" dirty="0" smtClean="0">
                <a:latin typeface="Bahnschrift Light" pitchFamily="34" charset="0"/>
              </a:rPr>
              <a:t>— дотаций в размере 103 519,1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субсидии в размере 311 708,6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субвенции в размере 504 791,4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иные межбюджетные трансферты 2 139,4 тыс. рублей</a:t>
            </a:r>
            <a:endParaRPr lang="ru-RU" sz="1400" dirty="0">
              <a:latin typeface="Bahnschrift Light Condensed" pitchFamily="34" charset="0"/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0" y="2285984"/>
          <a:ext cx="6572272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85728" y="6286512"/>
          <a:ext cx="5500726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428604" y="3286116"/>
          <a:ext cx="578644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42" y="642910"/>
            <a:ext cx="5950668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поступлений (85,26 %) в 2023 году запланирована по пяти доходным</a:t>
            </a:r>
          </a:p>
          <a:p>
            <a:r>
              <a:rPr lang="ru-RU" sz="1400" dirty="0" smtClean="0">
                <a:latin typeface="Bahnschrift Light" pitchFamily="34" charset="0"/>
              </a:rPr>
              <a:t>источникам: </a:t>
            </a:r>
          </a:p>
          <a:p>
            <a:r>
              <a:rPr lang="ru-RU" sz="1400" dirty="0" smtClean="0">
                <a:latin typeface="Bahnschrift Light" pitchFamily="34" charset="0"/>
              </a:rPr>
              <a:t>— налог на доходы физических лиц – 299 736,6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арендная плата за землю– 29 012,0 тыс. рублей</a:t>
            </a:r>
            <a:br>
              <a:rPr lang="ru-RU" sz="1400" dirty="0" smtClean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 smtClean="0">
                <a:latin typeface="Bahnschrift Light" pitchFamily="34" charset="0"/>
              </a:rPr>
              <a:t>    налогообложения – 60 045,0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налог, взимаемый в связи с применением патентной системы</a:t>
            </a:r>
          </a:p>
          <a:p>
            <a:r>
              <a:rPr lang="ru-RU" sz="1400" dirty="0" smtClean="0">
                <a:latin typeface="Bahnschrift Light" pitchFamily="34" charset="0"/>
              </a:rPr>
              <a:t>налогообложения – 10 844,0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единый сельскохозяйственный налог – 18 266,0 тыс. рублей</a:t>
            </a:r>
          </a:p>
          <a:p>
            <a:endParaRPr lang="ru-RU" sz="1200" dirty="0" smtClean="0">
              <a:latin typeface="Bahnschrift Light Condensed" pitchFamily="34" charset="0"/>
            </a:endParaRPr>
          </a:p>
          <a:p>
            <a:endParaRPr lang="ru-RU" sz="1200" dirty="0"/>
          </a:p>
        </p:txBody>
      </p:sp>
      <p:pic>
        <p:nvPicPr>
          <p:cNvPr id="7" name="Рисунок 6" descr="i44C2NUOG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8" name="Рисунок 7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11" name="Рисунок 10" descr="147dd882c4e69a97bd877aab943464d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12" name="Рисунок 11" descr="i44C2NUO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13" name="Рисунок 12" descr="147dd882c4e69a97bd877aab943464de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14" name="Рисунок 13" descr="image(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76" y="8531199"/>
            <a:ext cx="428604" cy="541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90" y="2714611"/>
          <a:ext cx="6215083" cy="5139020"/>
        </p:xfrm>
        <a:graphic>
          <a:graphicData uri="http://schemas.openxmlformats.org/drawingml/2006/table">
            <a:tbl>
              <a:tblPr/>
              <a:tblGrid>
                <a:gridCol w="2935238"/>
                <a:gridCol w="1065290"/>
                <a:gridCol w="1093064"/>
                <a:gridCol w="1121491"/>
              </a:tblGrid>
              <a:tr h="642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20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проект бюджета 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1 364 415,</a:t>
                      </a:r>
                      <a:r>
                        <a:rPr lang="en-US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1 066 324,7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989 710,2</a:t>
                      </a:r>
                      <a:endParaRPr lang="ru-RU" sz="1400" b="1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154 133,4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129 480,8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125 982,6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417,5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15 720,1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12 968,5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11 444,8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12 395,6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13 964,0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13 690,9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32 406,8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1 655,5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22 350,8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915 692,6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700 193,0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642 166,1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41 805,1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64 084,2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41 082,4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70 229,4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70 427,0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50 132,1</a:t>
                      </a:r>
                      <a:endParaRPr lang="ru-RU" sz="1400" baseline="0" dirty="0" smtClean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110 501,5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49 180,5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46 176,8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1 054,0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1703,0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1703,0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3 059,0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3059,0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3058,0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aseline="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7 000,0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12 539,2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Bahnschrift Light" pitchFamily="34" charset="0"/>
                          <a:ea typeface="Times New Roman"/>
                          <a:cs typeface="Times New Roman"/>
                        </a:rPr>
                        <a:t>24 852,7</a:t>
                      </a:r>
                      <a:endParaRPr lang="ru-RU" sz="1400" dirty="0">
                        <a:latin typeface="Bahnschrift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8338" marR="48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1480" y="2071670"/>
            <a:ext cx="611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2. Расходы бюджета МО </a:t>
            </a:r>
            <a:r>
              <a:rPr lang="ru-RU" sz="2400" dirty="0" err="1" smtClean="0">
                <a:latin typeface="Bahnschrift Light Condensed" pitchFamily="34" charset="0"/>
              </a:rPr>
              <a:t>Староминский</a:t>
            </a:r>
            <a:r>
              <a:rPr lang="ru-RU" sz="2400" dirty="0" smtClean="0">
                <a:latin typeface="Bahnschrift Light Condensed" pitchFamily="34" charset="0"/>
              </a:rPr>
              <a:t> район </a:t>
            </a:r>
            <a:r>
              <a:rPr lang="ru-RU" sz="1400" dirty="0" smtClean="0">
                <a:latin typeface="Bahnschrift Light" pitchFamily="34" charset="0"/>
                <a:cs typeface="Times New Roman" pitchFamily="18" charset="0"/>
              </a:rPr>
              <a:t>(тыс. рублей)</a:t>
            </a:r>
            <a:endParaRPr lang="ru-RU" sz="1400" dirty="0">
              <a:latin typeface="Bahnschrift Light" pitchFamily="34" charset="0"/>
              <a:cs typeface="Times New Roman" pitchFamily="18" charset="0"/>
            </a:endParaRPr>
          </a:p>
        </p:txBody>
      </p:sp>
      <p:pic>
        <p:nvPicPr>
          <p:cNvPr id="11" name="Рисунок 10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12" name="Рисунок 11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15" name="Рисунок 1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16" name="Рисунок 15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17" name="Рисунок 1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18" name="Рисунок 17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142844"/>
            <a:ext cx="642675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     Необходимо иметь в виду, что общий объем</a:t>
            </a:r>
          </a:p>
          <a:p>
            <a:r>
              <a:rPr lang="ru-RU" sz="1400" dirty="0" smtClean="0">
                <a:latin typeface="Bahnschrift Light" pitchFamily="34" charset="0"/>
              </a:rPr>
              <a:t> безвозмездных поступлений запланирован в соответствии с</a:t>
            </a:r>
          </a:p>
          <a:p>
            <a:r>
              <a:rPr lang="ru-RU" sz="1400" dirty="0" smtClean="0">
                <a:latin typeface="Bahnschrift Light" pitchFamily="34" charset="0"/>
              </a:rPr>
              <a:t>показателями, предусмотренными проектом закона Краснодарского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края «О бюджете Краснодарского края на 2023 год и на плановый </a:t>
            </a:r>
            <a:r>
              <a:rPr lang="ru-RU" sz="1400" dirty="0" smtClean="0">
                <a:latin typeface="Bahnschrift Light" pitchFamily="34" charset="0"/>
              </a:rPr>
              <a:t>период</a:t>
            </a:r>
            <a:endParaRPr lang="en-US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2024 и</a:t>
            </a:r>
            <a:r>
              <a:rPr lang="en-US" sz="1400" dirty="0" smtClean="0">
                <a:latin typeface="Bahnschrift Light" pitchFamily="34" charset="0"/>
              </a:rPr>
              <a:t> </a:t>
            </a:r>
            <a:r>
              <a:rPr lang="ru-RU" sz="1400" dirty="0" smtClean="0">
                <a:latin typeface="Bahnschrift Light" pitchFamily="34" charset="0"/>
              </a:rPr>
              <a:t>2025 </a:t>
            </a:r>
            <a:r>
              <a:rPr lang="ru-RU" sz="1400" dirty="0" smtClean="0">
                <a:latin typeface="Bahnschrift Light" pitchFamily="34" charset="0"/>
              </a:rPr>
              <a:t>годов» и проектами решений Советов сельских поселений </a:t>
            </a:r>
          </a:p>
          <a:p>
            <a:r>
              <a:rPr lang="ru-RU" sz="1400" dirty="0" smtClean="0">
                <a:latin typeface="Bahnschrift Light" pitchFamily="34" charset="0"/>
              </a:rPr>
              <a:t>Староминского района «О бюджете сельского поселения Староминского </a:t>
            </a:r>
          </a:p>
          <a:p>
            <a:r>
              <a:rPr lang="ru-RU" sz="1400" dirty="0" smtClean="0">
                <a:latin typeface="Bahnschrift Light" pitchFamily="34" charset="0"/>
              </a:rPr>
              <a:t>района на 2023 год».</a:t>
            </a:r>
            <a:endParaRPr lang="ru-RU" sz="1400" strike="sngStrike" dirty="0"/>
          </a:p>
        </p:txBody>
      </p:sp>
      <p:pic>
        <p:nvPicPr>
          <p:cNvPr id="20" name="Рисунок 19" descr="image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007" y="8548688"/>
            <a:ext cx="381703" cy="5239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14290" y="8001024"/>
            <a:ext cx="54024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 smtClean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 smtClean="0">
                <a:latin typeface="Bahnschrift Light" pitchFamily="34" charset="0"/>
              </a:rPr>
              <a:t>классификации.</a:t>
            </a:r>
            <a:endParaRPr lang="ru-RU" sz="1400" dirty="0">
              <a:latin typeface="Bahnschrift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7" name="Рисунок 6" descr="147dd882c4e69a97bd877aab943464d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52" y="8539192"/>
            <a:ext cx="342333" cy="5334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04" y="500034"/>
            <a:ext cx="528702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 smtClean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 smtClean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образование. </a:t>
            </a:r>
          </a:p>
          <a:p>
            <a:endParaRPr lang="ru-RU" sz="1600" dirty="0" smtClean="0">
              <a:latin typeface="Bahnschrift Light" pitchFamily="34" charset="0"/>
            </a:endParaRPr>
          </a:p>
          <a:p>
            <a:r>
              <a:rPr lang="ru-RU" sz="1600" dirty="0" smtClean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67% от общих расходов.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928934" y="285720"/>
          <a:ext cx="4286256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28604" y="5715008"/>
          <a:ext cx="6429396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57166" y="5733644"/>
            <a:ext cx="4690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 dirty="0" smtClean="0">
                <a:latin typeface="Bahnschrift Light" pitchFamily="34" charset="0"/>
              </a:rPr>
              <a:t>в структуре ниже.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28604" y="2295583"/>
            <a:ext cx="6045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142852" y="2571736"/>
          <a:ext cx="6715148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075188" y="0"/>
            <a:ext cx="782812" cy="785817"/>
          </a:xfrm>
          <a:prstGeom prst="rect">
            <a:avLst/>
          </a:prstGeom>
        </p:spPr>
      </p:pic>
      <p:pic>
        <p:nvPicPr>
          <p:cNvPr id="5" name="Рисунок 4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848334" y="-847830"/>
            <a:ext cx="375978" cy="2071638"/>
          </a:xfrm>
          <a:prstGeom prst="rect">
            <a:avLst/>
          </a:prstGeom>
        </p:spPr>
      </p:pic>
      <p:pic>
        <p:nvPicPr>
          <p:cNvPr id="6" name="Рисунок 5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482022" y="785786"/>
            <a:ext cx="375978" cy="2071638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22" y="5857884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86" y="7928062"/>
            <a:ext cx="1214414" cy="1215938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419706" y="7920192"/>
            <a:ext cx="375978" cy="2071638"/>
          </a:xfrm>
          <a:prstGeom prst="rect">
            <a:avLst/>
          </a:prstGeom>
        </p:spPr>
      </p:pic>
      <p:pic>
        <p:nvPicPr>
          <p:cNvPr id="13" name="Рисунок 12" descr="image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722" y="8471324"/>
            <a:ext cx="424426" cy="6012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28" y="661546"/>
            <a:ext cx="5809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Расходы по муниципальным программам         (тыс. рублей)</a:t>
            </a:r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14290" y="1071538"/>
          <a:ext cx="6215106" cy="6709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"/>
                <a:gridCol w="5072098"/>
                <a:gridCol w="785818"/>
              </a:tblGrid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 муниципального образования </a:t>
                      </a:r>
                    </a:p>
                    <a:p>
                      <a:pPr algn="ctr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Староминский район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инвестиционной привлекательности муниципального образования Староминский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650,0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образования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666 692,4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граждан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533,6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Дети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Кубани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33 380,0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Комплексное и устойчивое развитие в сфере строительства и дорожного хозяйства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28 1679,0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субъектов малого и среднего предпринимательства муниципального образования Староминский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населения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15 720,1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культуры Староминского района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363,5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физической культуры и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спорта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53 638,7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Молодежь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Кубани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7 626,4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гражданского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общества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490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жильем молодых семей в муниципальном образовании Староминский район в рамках реализации мероприятия по обеспечению жильем молодых семей государственной программы Российской Федерации «Обеспечение доступным и комфортным жильем и коммунальными услугами граждан Российской Федерации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927,1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628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Материально – техническое и организационное обеспечение органов местного самоуправления муниципального образования Староминский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4 803,1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84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Профилактика правонарушений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49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Содержание, ремонт и реконструкция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жилищного фонда муниципального образования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264,7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622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Информационное общество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7 223,2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4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сельского хозяйства и регулирования рынков сельскохозяйственной продукции, сырья и продовольствия в муниципальном образовании 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Староминский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6 872,7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44C2NU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62" y="7928824"/>
            <a:ext cx="1214414" cy="1215938"/>
          </a:xfrm>
          <a:prstGeom prst="rect">
            <a:avLst/>
          </a:prstGeom>
        </p:spPr>
      </p:pic>
      <p:pic>
        <p:nvPicPr>
          <p:cNvPr id="5" name="Рисунок 4" descr="147dd882c4e69a97bd877aab943464de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929454"/>
            <a:ext cx="362601" cy="1000132"/>
          </a:xfrm>
          <a:prstGeom prst="rect">
            <a:avLst/>
          </a:prstGeom>
        </p:spPr>
      </p:pic>
      <p:pic>
        <p:nvPicPr>
          <p:cNvPr id="6" name="Рисунок 5" descr="147dd882c4e69a97bd877aab943464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929322"/>
            <a:ext cx="354175" cy="1000132"/>
          </a:xfrm>
          <a:prstGeom prst="rect">
            <a:avLst/>
          </a:prstGeom>
        </p:spPr>
      </p:pic>
      <p:pic>
        <p:nvPicPr>
          <p:cNvPr id="7" name="Рисунок 6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062252" y="7920192"/>
            <a:ext cx="375978" cy="2071638"/>
          </a:xfrm>
          <a:prstGeom prst="rect">
            <a:avLst/>
          </a:prstGeom>
        </p:spPr>
      </p:pic>
      <p:pic>
        <p:nvPicPr>
          <p:cNvPr id="8" name="Рисунок 7" descr="i44C2NUOG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0"/>
            <a:ext cx="782812" cy="785817"/>
          </a:xfrm>
          <a:prstGeom prst="rect">
            <a:avLst/>
          </a:prstGeom>
        </p:spPr>
      </p:pic>
      <p:pic>
        <p:nvPicPr>
          <p:cNvPr id="9" name="Рисунок 8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0" y="785786"/>
            <a:ext cx="375978" cy="2071638"/>
          </a:xfrm>
          <a:prstGeom prst="rect">
            <a:avLst/>
          </a:prstGeom>
        </p:spPr>
      </p:pic>
      <p:pic>
        <p:nvPicPr>
          <p:cNvPr id="10" name="Рисунок 9" descr="147dd882c4e69a97bd877aab943464de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33624" y="-847830"/>
            <a:ext cx="375978" cy="2071638"/>
          </a:xfrm>
          <a:prstGeom prst="rect">
            <a:avLst/>
          </a:prstGeom>
        </p:spPr>
      </p:pic>
      <p:pic>
        <p:nvPicPr>
          <p:cNvPr id="11" name="Рисунок 10" descr="image(4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805" y="8501090"/>
            <a:ext cx="351675" cy="571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14488" y="428596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Bahnschrift Light Condensed" pitchFamily="34" charset="0"/>
              </a:rPr>
              <a:t>3. Муниципальный долг</a:t>
            </a:r>
            <a:endParaRPr lang="ru-RU" sz="2400" dirty="0">
              <a:latin typeface="Bahnschrift Light 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66" y="857224"/>
            <a:ext cx="638347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pPr algn="just"/>
            <a:r>
              <a:rPr lang="ru-RU" sz="1600" dirty="0" smtClean="0">
                <a:latin typeface="Bahnschrift Light" pitchFamily="34" charset="0"/>
              </a:rPr>
              <a:t>образованием.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0783" y="2428860"/>
            <a:ext cx="64572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 smtClean="0">
                <a:latin typeface="Bahnschrift Light" pitchFamily="34" charset="0"/>
              </a:rPr>
            </a:br>
            <a:r>
              <a:rPr lang="ru-RU" sz="1600" dirty="0" smtClean="0">
                <a:latin typeface="Bahnschrift Light" pitchFamily="34" charset="0"/>
              </a:rPr>
              <a:t>муниципального долга МО Староминский район на 1 января</a:t>
            </a:r>
          </a:p>
          <a:p>
            <a:r>
              <a:rPr lang="ru-RU" sz="1600" dirty="0" smtClean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 smtClean="0">
                <a:latin typeface="Bahnschrift Light" pitchFamily="34" charset="0"/>
              </a:rPr>
              <a:t>МО Староминский район (без учета безвозмездных поступлений)</a:t>
            </a:r>
          </a:p>
          <a:p>
            <a:r>
              <a:rPr lang="ru-RU" sz="1600" dirty="0" smtClean="0">
                <a:latin typeface="Bahnschrift Light" pitchFamily="34" charset="0"/>
              </a:rPr>
              <a:t> на 2023-2025 год.</a:t>
            </a: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285860" y="5929322"/>
          <a:ext cx="5000660" cy="271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-500090" y="3214678"/>
          <a:ext cx="735809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</TotalTime>
  <Words>733</Words>
  <PresentationFormat>Экран (4:3)</PresentationFormat>
  <Paragraphs>245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226</cp:revision>
  <dcterms:created xsi:type="dcterms:W3CDTF">2019-12-06T06:15:23Z</dcterms:created>
  <dcterms:modified xsi:type="dcterms:W3CDTF">2022-11-23T10:12:32Z</dcterms:modified>
</cp:coreProperties>
</file>