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048" autoAdjust="0"/>
  </p:normalViewPr>
  <p:slideViewPr>
    <p:cSldViewPr>
      <p:cViewPr>
        <p:scale>
          <a:sx n="70" d="100"/>
          <a:sy n="70" d="100"/>
        </p:scale>
        <p:origin x="-774" y="-2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8970584771699175"/>
          <c:y val="5.0142099191624732E-2"/>
          <c:w val="0.72776926778998563"/>
          <c:h val="0.51480035404557656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425507.4</c:v>
                </c:pt>
                <c:pt idx="1">
                  <c:v>468632.7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706034</c:v>
                </c:pt>
                <c:pt idx="1">
                  <c:v>932894.1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1131541.3999999999</c:v>
                </c:pt>
                <c:pt idx="1">
                  <c:v>1401526.8</c:v>
                </c:pt>
              </c:numCache>
            </c:numRef>
          </c:val>
        </c:ser>
        <c:dLbls>
          <c:showVal val="1"/>
        </c:dLbls>
        <c:gapWidth val="75"/>
        <c:axId val="117675520"/>
        <c:axId val="117677056"/>
      </c:barChart>
      <c:catAx>
        <c:axId val="11767552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424">
                <a:latin typeface="Bahnschrift Light" pitchFamily="34" charset="0"/>
              </a:defRPr>
            </a:pPr>
            <a:endParaRPr lang="ru-RU"/>
          </a:p>
        </c:txPr>
        <c:crossAx val="117677056"/>
        <c:crosses val="autoZero"/>
        <c:auto val="1"/>
        <c:lblAlgn val="ctr"/>
        <c:lblOffset val="100"/>
      </c:catAx>
      <c:valAx>
        <c:axId val="117677056"/>
        <c:scaling>
          <c:orientation val="minMax"/>
        </c:scaling>
        <c:axPos val="b"/>
        <c:numFmt formatCode="#,##0.0" sourceLinked="1"/>
        <c:majorTickMark val="none"/>
        <c:tickLblPos val="nextTo"/>
        <c:txPr>
          <a:bodyPr/>
          <a:lstStyle/>
          <a:p>
            <a:pPr>
              <a:defRPr sz="1246">
                <a:latin typeface="Bahnschrift Light" pitchFamily="34" charset="0"/>
              </a:defRPr>
            </a:pPr>
            <a:endParaRPr lang="ru-RU"/>
          </a:p>
        </c:txPr>
        <c:crossAx val="1176755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1932376100046487E-2"/>
          <c:y val="0.7344842715556078"/>
          <c:w val="0.89999984560753599"/>
          <c:h val="9.7348689622752199E-2"/>
        </c:manualLayout>
      </c:layout>
      <c:txPr>
        <a:bodyPr/>
        <a:lstStyle/>
        <a:p>
          <a:pPr>
            <a:defRPr sz="1068">
              <a:latin typeface="Bahnschrift Light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602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39784197861343351"/>
          <c:y val="0.15814549300740471"/>
        </c:manualLayout>
      </c:layout>
      <c:txPr>
        <a:bodyPr/>
        <a:lstStyle/>
        <a:p>
          <a:pPr>
            <a:defRPr sz="1796">
              <a:latin typeface="Bahnschrift Light" pitchFamily="34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2.6823071279270212E-2"/>
          <c:y val="0.13760617859947921"/>
          <c:w val="0.44440622726689089"/>
          <c:h val="0.799931209080401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3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3"/>
                <c:pt idx="0">
                  <c:v>0.11899999999999998</c:v>
                </c:pt>
                <c:pt idx="1">
                  <c:v>0.2950000000000001</c:v>
                </c:pt>
                <c:pt idx="2">
                  <c:v>0.57800000000000018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374">
          <a:noFill/>
        </a:ln>
      </c:spPr>
    </c:plotArea>
    <c:legend>
      <c:legendPos val="r"/>
      <c:layout>
        <c:manualLayout>
          <c:xMode val="edge"/>
          <c:yMode val="edge"/>
          <c:x val="0.57244047025767364"/>
          <c:y val="0.3782935715125163"/>
          <c:w val="0.2595951455435152"/>
          <c:h val="0.4000720805421713"/>
        </c:manualLayout>
      </c:layout>
    </c:legend>
    <c:plotVisOnly val="1"/>
    <c:dispBlanksAs val="zero"/>
  </c:chart>
  <c:txPr>
    <a:bodyPr/>
    <a:lstStyle/>
    <a:p>
      <a:pPr>
        <a:defRPr sz="1796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r">
              <a:defRPr sz="2000">
                <a:latin typeface="Bahnschrift Light" pitchFamily="34" charset="0"/>
              </a:defRPr>
            </a:pPr>
            <a:r>
              <a:rPr lang="ru-RU" sz="2000" dirty="0"/>
              <a:t>Основная сумма поступлений налоговых и </a:t>
            </a:r>
            <a:r>
              <a:rPr lang="ru-RU" sz="2000" dirty="0" smtClean="0"/>
              <a:t>неналоговых</a:t>
            </a:r>
            <a:r>
              <a:rPr lang="ru-RU" sz="2000" baseline="0" dirty="0" smtClean="0"/>
              <a:t> </a:t>
            </a:r>
            <a:r>
              <a:rPr lang="ru-RU" sz="2000" dirty="0" smtClean="0"/>
              <a:t>доходов</a:t>
            </a:r>
            <a:endParaRPr lang="ru-RU" sz="2000" dirty="0"/>
          </a:p>
        </c:rich>
      </c:tx>
      <c:layout>
        <c:manualLayout>
          <c:xMode val="edge"/>
          <c:yMode val="edge"/>
          <c:x val="6.1590889848446566E-2"/>
          <c:y val="2.5000124195831978E-2"/>
        </c:manualLayout>
      </c:layout>
    </c:title>
    <c:plotArea>
      <c:layout>
        <c:manualLayout>
          <c:layoutTarget val="inner"/>
          <c:xMode val="edge"/>
          <c:yMode val="edge"/>
          <c:x val="3.2570209973753463E-2"/>
          <c:y val="0.20721777448373721"/>
          <c:w val="0.48865813648293965"/>
          <c:h val="0.73298720472440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сумма поступлений налоговых и неналоговых доходов</c:v>
                </c:pt>
              </c:strCache>
            </c:strRef>
          </c:tx>
          <c:explosion val="40"/>
          <c:dPt>
            <c:idx val="0"/>
            <c:spPr>
              <a:solidFill>
                <a:schemeClr val="accent3"/>
              </a:solidFill>
              <a:ln w="25391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explosion val="0"/>
          </c:dPt>
          <c:dPt>
            <c:idx val="2"/>
            <c:spPr>
              <a:solidFill>
                <a:schemeClr val="accent1"/>
              </a:solidFill>
              <a:ln w="25391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3"/>
            <c:explosion val="0"/>
          </c:dPt>
          <c:dPt>
            <c:idx val="4"/>
            <c:spPr>
              <a:solidFill>
                <a:schemeClr val="accent6"/>
              </a:solidFill>
              <a:ln w="25391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-7.7777777777777779E-2"/>
                  <c:y val="-9.770990800265956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1"/>
              <c:layout>
                <c:manualLayout>
                  <c:x val="-6.9696969696969702E-2"/>
                  <c:y val="3.823410313859498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2"/>
              <c:layout>
                <c:manualLayout>
                  <c:x val="-4.6943609321562066E-2"/>
                  <c:y val="-0.10416675119674304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3"/>
              <c:layout>
                <c:manualLayout>
                  <c:x val="-5.6060606060606061E-2"/>
                  <c:y val="-5.839391772964931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4"/>
              <c:layout>
                <c:manualLayout>
                  <c:x val="-3.0555476020042951E-2"/>
                  <c:y val="-7.665079124208899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5"/>
              <c:layout>
                <c:manualLayout>
                  <c:x val="-7.9012087605118807E-3"/>
                  <c:y val="-9.5329638895628746E-2"/>
                </c:manualLayout>
              </c:layout>
              <c:showPercent val="1"/>
            </c:dLbl>
            <c:showPercent val="1"/>
          </c:dLbls>
          <c:cat>
            <c:strRef>
              <c:f>Лист1!$A$2:$A$7</c:f>
              <c:strCache>
                <c:ptCount val="6"/>
                <c:pt idx="0">
                  <c:v>Налог на доходы физ. лиц</c:v>
                </c:pt>
                <c:pt idx="1">
                  <c:v>Арендная плата за землю</c:v>
                </c:pt>
                <c:pt idx="2">
                  <c:v>Упрощенная система налогооблажения</c:v>
                </c:pt>
                <c:pt idx="3">
                  <c:v>Налог на прибыль организаций</c:v>
                </c:pt>
                <c:pt idx="4">
                  <c:v>Сельскохозяйственный налог</c:v>
                </c:pt>
                <c:pt idx="5">
                  <c:v>Доход от продажи земельных участков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>
                  <c:v>0.62400000000000022</c:v>
                </c:pt>
                <c:pt idx="1">
                  <c:v>5.9000000000000011E-2</c:v>
                </c:pt>
                <c:pt idx="2">
                  <c:v>0.13</c:v>
                </c:pt>
                <c:pt idx="3">
                  <c:v>2.700000000000001E-2</c:v>
                </c:pt>
                <c:pt idx="4">
                  <c:v>3.7999999999999999E-2</c:v>
                </c:pt>
                <c:pt idx="5">
                  <c:v>6.200000000000002E-2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407">
          <a:noFill/>
        </a:ln>
      </c:spPr>
    </c:plotArea>
    <c:legend>
      <c:legendPos val="r"/>
      <c:layout>
        <c:manualLayout>
          <c:xMode val="edge"/>
          <c:yMode val="edge"/>
          <c:x val="0.51490966048598763"/>
          <c:y val="0.20997739635857821"/>
          <c:w val="0.3376624588593099"/>
          <c:h val="0.63925104457918636"/>
        </c:manualLayout>
      </c:layout>
      <c:txPr>
        <a:bodyPr/>
        <a:lstStyle/>
        <a:p>
          <a:pPr>
            <a:defRPr sz="1399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2545931758530201E-3"/>
          <c:y val="0.11781947813191689"/>
          <c:w val="0.94567939254241018"/>
          <c:h val="0.68930206397754656"/>
        </c:manualLayout>
      </c:layout>
      <c:barChart>
        <c:barDir val="col"/>
        <c:grouping val="clustered"/>
        <c:dLbls>
          <c:showVal val="1"/>
        </c:dLbls>
        <c:overlap val="-25"/>
        <c:axId val="142753792"/>
        <c:axId val="142755328"/>
      </c:barChart>
      <c:catAx>
        <c:axId val="14275379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397">
                <a:latin typeface="Bahnschrift Light" pitchFamily="34" charset="0"/>
              </a:defRPr>
            </a:pPr>
            <a:endParaRPr lang="ru-RU"/>
          </a:p>
        </c:txPr>
        <c:crossAx val="142755328"/>
        <c:crosses val="autoZero"/>
        <c:auto val="1"/>
        <c:lblAlgn val="ctr"/>
        <c:lblOffset val="100"/>
      </c:catAx>
      <c:valAx>
        <c:axId val="142755328"/>
        <c:scaling>
          <c:orientation val="minMax"/>
        </c:scaling>
        <c:delete val="1"/>
        <c:axPos val="l"/>
        <c:numFmt formatCode="General" sourceLinked="1"/>
        <c:tickLblPos val="nextTo"/>
        <c:crossAx val="1427537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7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026937261796874"/>
          <c:y val="3.5502580326063626E-2"/>
          <c:w val="0.43787489063867269"/>
          <c:h val="0.65681233595800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3"/>
              </a:solidFill>
              <a:ln w="25332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6"/>
              </a:solidFill>
              <a:ln w="25332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66</c:v>
                </c:pt>
                <c:pt idx="1">
                  <c:v>34</c:v>
                </c:pt>
              </c:numCache>
            </c:numRef>
          </c:val>
        </c:ser>
        <c:firstSliceAng val="0"/>
        <c:holeSize val="50"/>
      </c:doughnutChart>
      <c:spPr>
        <a:noFill/>
        <a:ln w="25366">
          <a:noFill/>
        </a:ln>
      </c:spPr>
    </c:plotArea>
    <c:legend>
      <c:legendPos val="r"/>
      <c:layout>
        <c:manualLayout>
          <c:xMode val="edge"/>
          <c:yMode val="edge"/>
          <c:x val="0.51246361250298267"/>
          <c:y val="9.907880119636242E-2"/>
          <c:w val="0.40161059413027966"/>
          <c:h val="0.53536128914118297"/>
        </c:manualLayout>
      </c:layout>
      <c:txPr>
        <a:bodyPr/>
        <a:lstStyle/>
        <a:p>
          <a:pPr>
            <a:defRPr sz="1196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796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510008066873671"/>
          <c:y val="0.184854330708662"/>
          <c:w val="0.30518760527139932"/>
          <c:h val="0.615145669291338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6"/>
          <c:cat>
            <c:strRef>
              <c:f>Лист1!$A$2:$A$12</c:f>
              <c:strCache>
                <c:ptCount val="11"/>
                <c:pt idx="0">
                  <c:v>СМИ</c:v>
                </c:pt>
                <c:pt idx="1">
                  <c:v>Нац. экономика</c:v>
                </c:pt>
                <c:pt idx="2">
                  <c:v>Жилищно-коммунальное хозяйство</c:v>
                </c:pt>
                <c:pt idx="3">
                  <c:v>Общегосударственные вопросы</c:v>
                </c:pt>
                <c:pt idx="4">
                  <c:v>Нац. оборона</c:v>
                </c:pt>
                <c:pt idx="5">
                  <c:v>Нац. безопасность </c:v>
                </c:pt>
                <c:pt idx="6">
                  <c:v>Межбюджетные трансферты</c:v>
                </c:pt>
                <c:pt idx="7">
                  <c:v>Обслуживание долга</c:v>
                </c:pt>
                <c:pt idx="8">
                  <c:v>Культура</c:v>
                </c:pt>
                <c:pt idx="9">
                  <c:v>Соц. политика </c:v>
                </c:pt>
                <c:pt idx="10">
                  <c:v>Спорт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1153</c:v>
                </c:pt>
                <c:pt idx="1">
                  <c:v>14294.7</c:v>
                </c:pt>
                <c:pt idx="2">
                  <c:v>74603.199999999997</c:v>
                </c:pt>
                <c:pt idx="3">
                  <c:v>123601.3</c:v>
                </c:pt>
                <c:pt idx="4">
                  <c:v>1372.7</c:v>
                </c:pt>
                <c:pt idx="5">
                  <c:v>21632.9</c:v>
                </c:pt>
                <c:pt idx="6">
                  <c:v>15710.7</c:v>
                </c:pt>
                <c:pt idx="7">
                  <c:v>988</c:v>
                </c:pt>
                <c:pt idx="8">
                  <c:v>43936.800000000003</c:v>
                </c:pt>
                <c:pt idx="9">
                  <c:v>66579.899999999994</c:v>
                </c:pt>
                <c:pt idx="10">
                  <c:v>124911.7</c:v>
                </c:pt>
              </c:numCache>
            </c:numRef>
          </c:val>
        </c:ser>
        <c:firstSliceAng val="0"/>
        <c:holeSize val="50"/>
      </c:doughnutChart>
      <c:spPr>
        <a:noFill/>
        <a:ln w="25393">
          <a:noFill/>
        </a:ln>
      </c:spPr>
    </c:plotArea>
    <c:legend>
      <c:legendPos val="r"/>
      <c:layout>
        <c:manualLayout>
          <c:xMode val="edge"/>
          <c:yMode val="edge"/>
          <c:x val="0.47519391572116476"/>
          <c:y val="8.5452544238421815E-2"/>
          <c:w val="0.49987079174158466"/>
          <c:h val="0.87644907289814811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4.1607565011820315E-2"/>
          <c:y val="0.38865987676622432"/>
          <c:w val="0.95839243498818105"/>
          <c:h val="0.448225753557452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2"/>
            </a:solidFill>
            <a:ln w="25376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0.11158392434988178"/>
                  <c:y val="6.5139959550393228E-2"/>
                </c:manualLayout>
              </c:layout>
              <c:showVal val="1"/>
            </c:dLbl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945845.1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chemeClr val="accent1"/>
            </a:solidFill>
            <a:ln w="25376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302598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общее образование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529160.80000000005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Доп. образование детей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45143.1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Молодежная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9908.2000000000007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Другие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59035</c:v>
                </c:pt>
              </c:numCache>
            </c:numRef>
          </c:val>
        </c:ser>
        <c:dLbls>
          <c:showVal val="1"/>
        </c:dLbls>
        <c:overlap val="-25"/>
        <c:axId val="144541568"/>
        <c:axId val="144543104"/>
      </c:barChart>
      <c:catAx>
        <c:axId val="1445415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598" b="1">
                <a:latin typeface="Bahnschrift Light" pitchFamily="34" charset="0"/>
              </a:defRPr>
            </a:pPr>
            <a:endParaRPr lang="ru-RU"/>
          </a:p>
        </c:txPr>
        <c:crossAx val="144543104"/>
        <c:crosses val="autoZero"/>
        <c:auto val="1"/>
        <c:lblAlgn val="ctr"/>
        <c:lblOffset val="100"/>
      </c:catAx>
      <c:valAx>
        <c:axId val="144543104"/>
        <c:scaling>
          <c:orientation val="minMax"/>
        </c:scaling>
        <c:delete val="1"/>
        <c:axPos val="l"/>
        <c:numFmt formatCode="General" sourceLinked="1"/>
        <c:tickLblPos val="nextTo"/>
        <c:crossAx val="144541568"/>
        <c:crosses val="autoZero"/>
        <c:crossBetween val="between"/>
      </c:valAx>
      <c:spPr>
        <a:solidFill>
          <a:schemeClr val="lt1"/>
        </a:solidFill>
        <a:ln w="25376" cap="flat" cmpd="sng" algn="ctr">
          <a:solidFill>
            <a:schemeClr val="dk1"/>
          </a:solidFill>
          <a:prstDash val="solid"/>
        </a:ln>
        <a:effectLst/>
      </c:spPr>
    </c:plotArea>
    <c:legend>
      <c:legendPos val="t"/>
      <c:layout>
        <c:manualLayout>
          <c:xMode val="edge"/>
          <c:yMode val="edge"/>
          <c:x val="8.3482240978870526E-2"/>
          <c:y val="9.5124734013926501E-2"/>
          <c:w val="0.8311440925999376"/>
          <c:h val="0.2703746574264968"/>
        </c:manualLayout>
      </c:layout>
      <c:txPr>
        <a:bodyPr/>
        <a:lstStyle/>
        <a:p>
          <a:pPr>
            <a:defRPr sz="1598">
              <a:latin typeface="Bahnschrift Light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муниципального долга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сумма долга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32943.199999999997</c:v>
                </c:pt>
                <c:pt idx="1">
                  <c:v>53443.199999999997</c:v>
                </c:pt>
                <c:pt idx="2">
                  <c:v>51897.1</c:v>
                </c:pt>
                <c:pt idx="3">
                  <c:v>84978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dLbls>
            <c:dLbl>
              <c:idx val="0"/>
              <c:layout>
                <c:manualLayout>
                  <c:x val="1.5237988585506712E-2"/>
                  <c:y val="9.3567699546013485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3.6004842297525624E-2"/>
                  <c:y val="6.6690771286275364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7777577802774652E-2"/>
                  <c:y val="4.6783625730994153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4.5006717341159073E-3"/>
                  <c:y val="-3.7824794361186187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29078</c:v>
                </c:pt>
                <c:pt idx="1">
                  <c:v>49578</c:v>
                </c:pt>
                <c:pt idx="2">
                  <c:v>49578</c:v>
                </c:pt>
                <c:pt idx="3">
                  <c:v>35400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2.285714285714293E-2"/>
                  <c:y val="9.3567251461988306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5.0793650793650915E-3"/>
                  <c:y val="4.6783625730994153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0"/>
                  <c:y val="1.871345029239772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1.3502015202347731E-2"/>
                  <c:y val="-1.1347438308356075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3865.2</c:v>
                </c:pt>
                <c:pt idx="1">
                  <c:v>3865</c:v>
                </c:pt>
                <c:pt idx="2">
                  <c:v>2319.1</c:v>
                </c:pt>
                <c:pt idx="3">
                  <c:v>49578</c:v>
                </c:pt>
              </c:numCache>
            </c:numRef>
          </c:val>
        </c:ser>
        <c:dLbls>
          <c:showVal val="1"/>
        </c:dLbls>
        <c:overlap val="-25"/>
        <c:axId val="145506304"/>
        <c:axId val="145507840"/>
      </c:barChart>
      <c:catAx>
        <c:axId val="145506304"/>
        <c:scaling>
          <c:orientation val="minMax"/>
        </c:scaling>
        <c:axPos val="b"/>
        <c:numFmt formatCode="General" sourceLinked="1"/>
        <c:majorTickMark val="none"/>
        <c:tickLblPos val="nextTo"/>
        <c:crossAx val="145507840"/>
        <c:crosses val="autoZero"/>
        <c:auto val="1"/>
        <c:lblAlgn val="ctr"/>
        <c:lblOffset val="100"/>
      </c:catAx>
      <c:valAx>
        <c:axId val="145507840"/>
        <c:scaling>
          <c:orientation val="minMax"/>
        </c:scaling>
        <c:delete val="1"/>
        <c:axPos val="l"/>
        <c:numFmt formatCode="General" sourceLinked="1"/>
        <c:tickLblPos val="nextTo"/>
        <c:crossAx val="145506304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7258620544377044E-3"/>
          <c:y val="0.23248720472440951"/>
          <c:w val="0.77734711045937688"/>
          <c:h val="0.35148129921260002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долговой нагрузки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6.7313920431765942E-2"/>
                  <c:y val="7.083333333333344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1"/>
              <c:layout>
                <c:manualLayout>
                  <c:x val="-2.0711839612115267E-2"/>
                  <c:y val="9.583333333333329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2"/>
              <c:layout>
                <c:manualLayout>
                  <c:x val="-5.0053940833877195E-2"/>
                  <c:y val="7.916666666666669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3"/>
              <c:layout>
                <c:manualLayout>
                  <c:x val="-2.0711975517466438E-2"/>
                  <c:y val="5.8333333333333369E-2"/>
                </c:manualLayout>
              </c:layout>
              <c:showVal val="1"/>
            </c:dLbl>
            <c:dLbl>
              <c:idx val="4"/>
              <c:layout>
                <c:manualLayout>
                  <c:x val="-8.6299897989443718E-3"/>
                  <c:y val="-4.5833333333333511E-2"/>
                </c:manualLayout>
              </c:layout>
              <c:showVal val="1"/>
            </c:dLbl>
            <c:showVal val="1"/>
          </c:dLbls>
          <c:cat>
            <c:numRef>
              <c:f>Лист1!$A$2:$A$5</c:f>
              <c:numCache>
                <c:formatCode>dd/mm/yyyy</c:formatCode>
                <c:ptCount val="4"/>
                <c:pt idx="0">
                  <c:v>43831</c:v>
                </c:pt>
                <c:pt idx="1">
                  <c:v>44197</c:v>
                </c:pt>
                <c:pt idx="2">
                  <c:v>44562</c:v>
                </c:pt>
                <c:pt idx="3">
                  <c:v>44927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0.128</c:v>
                </c:pt>
                <c:pt idx="1">
                  <c:v>0.221</c:v>
                </c:pt>
                <c:pt idx="2">
                  <c:v>0.17600000000000002</c:v>
                </c:pt>
                <c:pt idx="3">
                  <c:v>0.24300000000000002</c:v>
                </c:pt>
              </c:numCache>
            </c:numRef>
          </c:val>
        </c:ser>
        <c:dLbls>
          <c:showVal val="1"/>
        </c:dLbls>
        <c:marker val="1"/>
        <c:axId val="145582720"/>
        <c:axId val="145596800"/>
      </c:lineChart>
      <c:dateAx>
        <c:axId val="145582720"/>
        <c:scaling>
          <c:orientation val="minMax"/>
        </c:scaling>
        <c:axPos val="b"/>
        <c:numFmt formatCode="dd/mm/yyyy" sourceLinked="0"/>
        <c:majorTickMark val="none"/>
        <c:tickLblPos val="nextTo"/>
        <c:crossAx val="145596800"/>
        <c:crosses val="autoZero"/>
        <c:auto val="1"/>
        <c:lblOffset val="100"/>
      </c:dateAx>
      <c:valAx>
        <c:axId val="145596800"/>
        <c:scaling>
          <c:orientation val="minMax"/>
        </c:scaling>
        <c:delete val="1"/>
        <c:axPos val="l"/>
        <c:numFmt formatCode="0.0%" sourceLinked="1"/>
        <c:tickLblPos val="nextTo"/>
        <c:crossAx val="1455827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647574864142218"/>
          <c:y val="0.16250000000000001"/>
          <c:w val="0.4439180882206244"/>
          <c:h val="9.4320548641097568E-2"/>
        </c:manualLayout>
      </c:layout>
    </c:legend>
    <c:plotVisOnly val="1"/>
    <c:dispBlanksAs val="zero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A585C9-67E4-4EC1-AB34-83F1F574ED60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5A019F-6E8A-4307-B83A-DA14C908F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419F-0544-4C80-B675-7CD2A685A014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9383-FC15-43D3-9C29-25AAB53B2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B0BC0-94AF-441F-830E-9FD588F5C96C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A48AE-03EB-48D5-A043-BE61F8E4A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B32E-12A7-47CF-9D34-C6A898DA9806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58DEF-B827-4B53-8D8C-0F13DCA5D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4C6C-0480-4457-8384-78AF903C172C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6136-C6A7-4DE9-9BF1-2A9CEAA2B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85F21-A1B3-416E-81AF-D4D2D08C189C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63B30-0069-492E-A200-8001CDB4D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C0597-601C-44FA-A8C4-AB14FD147F07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B6A92-69F7-4383-A3E1-FBEB9C74D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916F2-4BBA-4F43-A2B9-5DC645AA5203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5D575-E690-42D0-8769-52D08FDD9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097B9-8603-4E6D-9FDF-7F4E5647CC7F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786FD-60E1-4A4B-AC47-EBB10F64E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380A-7D2B-4B79-8E6C-DF92D8350CAE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FAC37-69DD-4966-BCF6-B5274D9ED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3EDF5-18AA-4FA1-933A-15C9C1F41C7A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7329-E575-4B97-B531-22D5A5DCD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79DF3-1F91-4F3A-94F8-059C3C1B9E82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563D5-3723-409D-BF92-C873A88E3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105018-221E-44B0-A2FC-E5700BB23E5F}" type="datetimeFigureOut">
              <a:rPr lang="ru-RU"/>
              <a:pPr>
                <a:defRPr/>
              </a:pPr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7FBCC3-DEE6-4DA9-B88B-07E968ED9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jpeg"/><Relationship Id="rId7" Type="http://schemas.openxmlformats.org/officeDocument/2006/relationships/image" Target="../media/image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10" Type="http://schemas.openxmlformats.org/officeDocument/2006/relationships/chart" Target="../charts/chart4.xml"/><Relationship Id="rId4" Type="http://schemas.openxmlformats.org/officeDocument/2006/relationships/image" Target="../media/image11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chart" Target="../charts/chart7.xml"/><Relationship Id="rId5" Type="http://schemas.openxmlformats.org/officeDocument/2006/relationships/image" Target="../media/image6.jpeg"/><Relationship Id="rId10" Type="http://schemas.openxmlformats.org/officeDocument/2006/relationships/chart" Target="../charts/chart6.xml"/><Relationship Id="rId4" Type="http://schemas.openxmlformats.org/officeDocument/2006/relationships/image" Target="../media/image7.jpeg"/><Relationship Id="rId9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7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10" Type="http://schemas.openxmlformats.org/officeDocument/2006/relationships/chart" Target="../charts/chart9.xml"/><Relationship Id="rId4" Type="http://schemas.openxmlformats.org/officeDocument/2006/relationships/image" Target="../media/image6.jpeg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Содержимое 5" descr="New Project(4)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sp>
        <p:nvSpPr>
          <p:cNvPr id="4" name="Прямоугольник 3"/>
          <p:cNvSpPr/>
          <p:nvPr/>
        </p:nvSpPr>
        <p:spPr>
          <a:xfrm>
            <a:off x="3857625" y="5429250"/>
            <a:ext cx="2214563" cy="5000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25" y="4714875"/>
            <a:ext cx="4143375" cy="1071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14596" y="2071670"/>
            <a:ext cx="4143404" cy="43396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Староминский</a:t>
            </a:r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</a:p>
          <a:p>
            <a:pPr algn="ctr"/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отчет об исполнении</a:t>
            </a:r>
          </a:p>
          <a:p>
            <a:pPr algn="ctr"/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бюджета за 2022 год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Содержимое 3" descr="New Projec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7172" name="Рисунок 5" descr="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214313"/>
            <a:ext cx="12096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4286250" y="642938"/>
            <a:ext cx="2014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Bahnschrift Light Condensed" pitchFamily="34" charset="0"/>
              </a:rPr>
              <a:t>Уважаемые жители</a:t>
            </a:r>
            <a:br>
              <a:rPr lang="ru-RU">
                <a:latin typeface="Bahnschrift Light Condensed" pitchFamily="34" charset="0"/>
              </a:rPr>
            </a:br>
            <a:r>
              <a:rPr lang="ru-RU">
                <a:latin typeface="Bahnschrift Light Condensed" pitchFamily="34" charset="0"/>
              </a:rPr>
              <a:t>Староминского района</a:t>
            </a:r>
            <a:r>
              <a:rPr lang="ru-RU">
                <a:latin typeface="Calibri" pitchFamily="34" charset="0"/>
              </a:rPr>
              <a:t>!</a:t>
            </a:r>
          </a:p>
        </p:txBody>
      </p:sp>
      <p:sp>
        <p:nvSpPr>
          <p:cNvPr id="7174" name="TextBox 7"/>
          <p:cNvSpPr txBox="1">
            <a:spLocks noChangeArrowheads="1"/>
          </p:cNvSpPr>
          <p:nvPr/>
        </p:nvSpPr>
        <p:spPr bwMode="auto">
          <a:xfrm>
            <a:off x="4000500" y="23574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5" name="TextBox 8"/>
          <p:cNvSpPr txBox="1">
            <a:spLocks noChangeArrowheads="1"/>
          </p:cNvSpPr>
          <p:nvPr/>
        </p:nvSpPr>
        <p:spPr bwMode="auto">
          <a:xfrm>
            <a:off x="2643188" y="1428750"/>
            <a:ext cx="3678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Перед вами документ, в котором кратко и доступно отражены основные параметры</a:t>
            </a:r>
            <a:br>
              <a:rPr lang="ru-RU" sz="1200" dirty="0">
                <a:latin typeface="Bahnschrift Light" pitchFamily="34" charset="0"/>
                <a:cs typeface="Times New Roman" pitchFamily="18" charset="0"/>
              </a:rPr>
            </a:br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исполнения местного бюджета за </a:t>
            </a:r>
            <a:r>
              <a:rPr lang="ru-RU" sz="1200" dirty="0" smtClean="0">
                <a:latin typeface="Bahnschrift Light" pitchFamily="34" charset="0"/>
                <a:cs typeface="Times New Roman" pitchFamily="18" charset="0"/>
              </a:rPr>
              <a:t>2022 </a:t>
            </a:r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год.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TextBox 11"/>
          <p:cNvSpPr txBox="1">
            <a:spLocks noChangeArrowheads="1"/>
          </p:cNvSpPr>
          <p:nvPr/>
        </p:nvSpPr>
        <p:spPr bwMode="auto">
          <a:xfrm>
            <a:off x="2643188" y="3459163"/>
            <a:ext cx="4071949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Доходы определяются бюджетным кодексом</a:t>
            </a:r>
            <a:endParaRPr lang="en-US" sz="1200" dirty="0">
              <a:latin typeface="Bahnschrift Light" pitchFamily="34" charset="0"/>
            </a:endParaRPr>
          </a:p>
          <a:p>
            <a:r>
              <a:rPr lang="ru-RU" sz="1200" dirty="0">
                <a:latin typeface="Bahnschrift Light" pitchFamily="34" charset="0"/>
              </a:rPr>
              <a:t>Российской</a:t>
            </a:r>
            <a:r>
              <a:rPr lang="en-US" sz="1200" dirty="0">
                <a:latin typeface="Bahnschrift Light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Федерации и состоят из: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налоговых поступлений: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налог на прибыль организаций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налог на доходы физических лиц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</a:t>
            </a:r>
            <a:r>
              <a:rPr lang="ru-RU" sz="1200" dirty="0" smtClean="0">
                <a:latin typeface="Calibri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единый сельскохозяйственный налог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прочие налоги</a:t>
            </a:r>
            <a:r>
              <a:rPr lang="ru-RU" sz="1200" dirty="0">
                <a:latin typeface="Bahnschrift Light Condensed" pitchFamily="34" charset="0"/>
              </a:rPr>
              <a:t> </a:t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неналоговых поступлений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доходы от использования имущества,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находящегося в государственной или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муниципальной собственности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плата за негативное воздействие на окружающую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среду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</a:t>
            </a:r>
            <a:r>
              <a:rPr lang="ru-RU" sz="1200" dirty="0">
                <a:latin typeface="Calibri" pitchFamily="34" charset="0"/>
              </a:rPr>
              <a:t> • </a:t>
            </a:r>
            <a:r>
              <a:rPr lang="ru-RU" sz="1200" dirty="0">
                <a:latin typeface="Bahnschrift Light" pitchFamily="34" charset="0"/>
              </a:rPr>
              <a:t>доходы от оказания платных работ (услуг)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штрафы, санкции, возмещение ущерба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прочие поступления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безвозмездных поступлений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</a:t>
            </a:r>
            <a:r>
              <a:rPr lang="ru-RU" sz="1200" dirty="0">
                <a:latin typeface="Calibri" pitchFamily="34" charset="0"/>
              </a:rPr>
              <a:t> • </a:t>
            </a:r>
            <a:r>
              <a:rPr lang="ru-RU" sz="1200" dirty="0">
                <a:latin typeface="Bahnschrift Light" pitchFamily="34" charset="0"/>
              </a:rPr>
              <a:t>поступления от других бюджетов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 (межбюджетные трансферты)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поступления от организаций, граждан </a:t>
            </a:r>
          </a:p>
        </p:txBody>
      </p:sp>
      <p:sp>
        <p:nvSpPr>
          <p:cNvPr id="7177" name="TextBox 13"/>
          <p:cNvSpPr txBox="1">
            <a:spLocks noChangeArrowheads="1"/>
          </p:cNvSpPr>
          <p:nvPr/>
        </p:nvSpPr>
        <p:spPr bwMode="auto">
          <a:xfrm>
            <a:off x="2714625" y="7429500"/>
            <a:ext cx="38417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Разграничение расходных обязательств бюджета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устанавливаются законодательством Российской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Федерации.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Расходы бюджета делятся на: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типам расходных обязательств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муниципальным программам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функциям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экономическому содержанию</a:t>
            </a:r>
          </a:p>
        </p:txBody>
      </p:sp>
      <p:sp>
        <p:nvSpPr>
          <p:cNvPr id="7178" name="TextBox 11"/>
          <p:cNvSpPr txBox="1">
            <a:spLocks noChangeArrowheads="1"/>
          </p:cNvSpPr>
          <p:nvPr/>
        </p:nvSpPr>
        <p:spPr bwMode="auto">
          <a:xfrm>
            <a:off x="2643188" y="2000250"/>
            <a:ext cx="43164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Исполнение бюджета – это этап бюджетного процесса,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который начинается с момента утверждения решения о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бюджете законодательным (представительным) органом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муниципального образования и продолжается в течение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финансового года.</a:t>
            </a:r>
            <a:endParaRPr lang="ru-RU" dirty="0"/>
          </a:p>
        </p:txBody>
      </p:sp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2651125" y="3000375"/>
            <a:ext cx="349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latin typeface="Bahnschrift Light" pitchFamily="34" charset="0"/>
              </a:rPr>
              <a:t>Основные этапы исполнения бюджета это</a:t>
            </a:r>
            <a:br>
              <a:rPr lang="ru-RU" sz="1200">
                <a:latin typeface="Bahnschrift Light" pitchFamily="34" charset="0"/>
              </a:rPr>
            </a:br>
            <a:r>
              <a:rPr lang="ru-RU" sz="1200">
                <a:latin typeface="Bahnschrift Light" pitchFamily="34" charset="0"/>
              </a:rPr>
              <a:t>исполнение бюджета по доходам и расходам: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4" descr="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428625"/>
            <a:ext cx="9064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5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571625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7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786063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10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429000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28" descr="i44C2NUOG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Рисунок 29" descr="147dd882c4e69a97bd877aab943464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Рисунок 31" descr="147dd882c4e69a97bd877aab943464de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Рисунок 32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Рисунок 37" descr="image(14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950" y="8501063"/>
            <a:ext cx="46355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Рисунок 38" descr="i44C2NUOG(1)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Рисунок 39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Рисунок 40" descr="147dd882c4e69a97bd877aab943464de(2)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Рисунок 35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5286375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Рисунок 49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6786563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Рисунок 35" descr="image(4)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57375" y="642938"/>
            <a:ext cx="46386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9" name="TextBox 36"/>
          <p:cNvSpPr txBox="1">
            <a:spLocks noChangeArrowheads="1"/>
          </p:cNvSpPr>
          <p:nvPr/>
        </p:nvSpPr>
        <p:spPr bwMode="auto">
          <a:xfrm>
            <a:off x="714375" y="1473200"/>
            <a:ext cx="62357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Прямая зависимость жизнеобеспечения района от качества бюджета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требует максимального участия самой заинтересованной стороны, то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есть всех нас. От объема бюджета зависит очень многое: ремонт дорог,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обеспечение населения доступным жильём, благоустройство садиков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и школ, решение локальных проблем жителей и т.д.</a:t>
            </a:r>
          </a:p>
        </p:txBody>
      </p:sp>
      <p:sp>
        <p:nvSpPr>
          <p:cNvPr id="8210" name="TextBox 37"/>
          <p:cNvSpPr txBox="1">
            <a:spLocks noChangeArrowheads="1"/>
          </p:cNvSpPr>
          <p:nvPr/>
        </p:nvSpPr>
        <p:spPr bwMode="auto">
          <a:xfrm>
            <a:off x="711200" y="2690813"/>
            <a:ext cx="52847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По результатам года бюджет может оказаться дефицитным,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профицитным или сбалансированным.</a:t>
            </a:r>
          </a:p>
        </p:txBody>
      </p:sp>
      <p:sp>
        <p:nvSpPr>
          <p:cNvPr id="8211" name="TextBox 38"/>
          <p:cNvSpPr txBox="1">
            <a:spLocks noChangeArrowheads="1"/>
          </p:cNvSpPr>
          <p:nvPr/>
        </p:nvSpPr>
        <p:spPr bwMode="auto">
          <a:xfrm>
            <a:off x="714375" y="3327400"/>
            <a:ext cx="59070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Дефицит – расходов больше чем доходов. 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Возможные причины:</a:t>
            </a:r>
          </a:p>
          <a:p>
            <a:r>
              <a:rPr lang="ru-RU" sz="1400">
                <a:latin typeface="Bahnschrift Light" pitchFamily="34" charset="0"/>
              </a:rPr>
              <a:t>— замедления (спада) экономического развития (отставание роста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бюджетных доходов по сравнению с растущими расходами)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чрезвычайные обстоятельства и природныекатаклизмы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(резервов недостаточно, чтобы бороться с их последствиями)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необходимость финансирования крупных инвестиций в развитие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(модернизации) экономики</a:t>
            </a:r>
          </a:p>
        </p:txBody>
      </p:sp>
      <p:sp>
        <p:nvSpPr>
          <p:cNvPr id="8212" name="TextBox 39"/>
          <p:cNvSpPr txBox="1">
            <a:spLocks noChangeArrowheads="1"/>
          </p:cNvSpPr>
          <p:nvPr/>
        </p:nvSpPr>
        <p:spPr bwMode="auto">
          <a:xfrm>
            <a:off x="720725" y="5187950"/>
            <a:ext cx="60547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Профицит – доходов больше чем расходов. К плюсам можно отнести: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при составлении бюджета на следующий год будет оставлен запас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на неожиданные расходы в виде непрогнозируемых природных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аномалий или чрезвычайных ситуаций.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при грамотном подходе за счет этих средств можно погасить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внешние долги, сделать выгодные инвестиции т.д.</a:t>
            </a:r>
          </a:p>
        </p:txBody>
      </p:sp>
      <p:sp>
        <p:nvSpPr>
          <p:cNvPr id="8213" name="TextBox 40"/>
          <p:cNvSpPr txBox="1">
            <a:spLocks noChangeArrowheads="1"/>
          </p:cNvSpPr>
          <p:nvPr/>
        </p:nvSpPr>
        <p:spPr bwMode="auto">
          <a:xfrm>
            <a:off x="714375" y="6691313"/>
            <a:ext cx="6018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Сбалансированный бюджет – расходы равны доходам.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Баланс в финансовой системе – это норма и к ней нужно стремиться.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Рисунок 4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Рисунок 5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Рисунок 6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Рисунок 7" descr="i44C2NUO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Рисунок 10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Рисунок 11" descr="image(..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8501063"/>
            <a:ext cx="377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12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Box 15"/>
          <p:cNvSpPr txBox="1">
            <a:spLocks noChangeArrowheads="1"/>
          </p:cNvSpPr>
          <p:nvPr/>
        </p:nvSpPr>
        <p:spPr bwMode="auto">
          <a:xfrm>
            <a:off x="642938" y="0"/>
            <a:ext cx="3046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1. Доходная часть бюджета</a:t>
            </a:r>
          </a:p>
        </p:txBody>
      </p:sp>
      <p:sp>
        <p:nvSpPr>
          <p:cNvPr id="1036" name="TextBox 13"/>
          <p:cNvSpPr txBox="1">
            <a:spLocks noChangeArrowheads="1"/>
          </p:cNvSpPr>
          <p:nvPr/>
        </p:nvSpPr>
        <p:spPr bwMode="auto">
          <a:xfrm>
            <a:off x="357188" y="428625"/>
            <a:ext cx="611096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       В </a:t>
            </a:r>
            <a:r>
              <a:rPr lang="ru-RU" sz="1400" dirty="0" smtClean="0">
                <a:latin typeface="Bahnschrift Light" pitchFamily="34" charset="0"/>
              </a:rPr>
              <a:t>2022 </a:t>
            </a:r>
            <a:r>
              <a:rPr lang="ru-RU" sz="1400" dirty="0">
                <a:latin typeface="Bahnschrift Light" pitchFamily="34" charset="0"/>
              </a:rPr>
              <a:t>году была обеспечена преемственность основным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принципам и направлениям бюджетной политики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предшествующих годов. Большинство объемных показателей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характеризуют устойчивый рост, в свою очередь свидетельствующий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об увеличении финансовых возможностей и потенциала к развитию.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      За </a:t>
            </a:r>
            <a:r>
              <a:rPr lang="ru-RU" sz="1400" dirty="0" smtClean="0">
                <a:latin typeface="Bahnschrift Light" pitchFamily="34" charset="0"/>
              </a:rPr>
              <a:t>2022 </a:t>
            </a:r>
            <a:r>
              <a:rPr lang="ru-RU" sz="1400" dirty="0">
                <a:latin typeface="Bahnschrift Light" pitchFamily="34" charset="0"/>
              </a:rPr>
              <a:t>год в бюджет муниципального образования Староминский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район всего поступило доходов в сумме </a:t>
            </a:r>
            <a:r>
              <a:rPr lang="ru-RU" sz="1400" dirty="0" smtClean="0">
                <a:latin typeface="Bahnschrift Light" pitchFamily="34" charset="0"/>
              </a:rPr>
              <a:t>1 401 526,8</a:t>
            </a:r>
            <a:r>
              <a:rPr lang="ru-RU" sz="1400" b="1" dirty="0" smtClean="0">
                <a:latin typeface="Bahnschrift Light" pitchFamily="34" charset="0"/>
              </a:rPr>
              <a:t> </a:t>
            </a:r>
            <a:r>
              <a:rPr lang="ru-RU" sz="1400" dirty="0" smtClean="0">
                <a:latin typeface="Bahnschrift Light" pitchFamily="34" charset="0"/>
              </a:rPr>
              <a:t>тыс</a:t>
            </a:r>
            <a:r>
              <a:rPr lang="ru-RU" sz="1400" dirty="0">
                <a:latin typeface="Bahnschrift Light" pitchFamily="34" charset="0"/>
              </a:rPr>
              <a:t>. рублей. </a:t>
            </a:r>
          </a:p>
          <a:p>
            <a:r>
              <a:rPr lang="ru-RU" sz="1400" dirty="0">
                <a:latin typeface="Bahnschrift Light" pitchFamily="34" charset="0"/>
              </a:rPr>
              <a:t>      В таблице ниже приведены расчеты по основным источникам </a:t>
            </a:r>
          </a:p>
          <a:p>
            <a:r>
              <a:rPr lang="ru-RU" sz="1400" dirty="0">
                <a:latin typeface="Bahnschrift Light" pitchFamily="34" charset="0"/>
              </a:rPr>
              <a:t>доходов в тыс. рублей. Для наглядности сравнение с показателями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2021 </a:t>
            </a:r>
            <a:r>
              <a:rPr lang="ru-RU" sz="1400" dirty="0">
                <a:latin typeface="Bahnschrift Light" pitchFamily="34" charset="0"/>
              </a:rPr>
              <a:t>года</a:t>
            </a: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r>
              <a:rPr lang="ru-RU" sz="1400" dirty="0">
                <a:latin typeface="Bahnschrift Light" pitchFamily="34" charset="0"/>
              </a:rPr>
              <a:t>        Как видно из приведенной таблицы большую часть доходов </a:t>
            </a:r>
          </a:p>
          <a:p>
            <a:r>
              <a:rPr lang="ru-RU" sz="1400" dirty="0">
                <a:latin typeface="Bahnschrift Light" pitchFamily="34" charset="0"/>
              </a:rPr>
              <a:t>представляют безвозмездные поступления, состоящие из дотаций, </a:t>
            </a:r>
          </a:p>
          <a:p>
            <a:r>
              <a:rPr lang="ru-RU" sz="1400" dirty="0">
                <a:latin typeface="Bahnschrift Light" pitchFamily="34" charset="0"/>
              </a:rPr>
              <a:t>субсидий, субвенций и иных межбюджетных трансфертов. 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Безвозмездные </a:t>
            </a:r>
            <a:r>
              <a:rPr lang="ru-RU" sz="1400" dirty="0">
                <a:latin typeface="Bahnschrift Light" pitchFamily="34" charset="0"/>
              </a:rPr>
              <a:t>поступления составили:</a:t>
            </a:r>
          </a:p>
          <a:p>
            <a:r>
              <a:rPr lang="ru-RU" sz="1400" dirty="0">
                <a:latin typeface="Bahnschrift Light" pitchFamily="34" charset="0"/>
              </a:rPr>
              <a:t>— дотаций в размере </a:t>
            </a:r>
            <a:r>
              <a:rPr lang="ru-RU" sz="1400" dirty="0" smtClean="0">
                <a:latin typeface="Bahnschrift Light" pitchFamily="34" charset="0"/>
              </a:rPr>
              <a:t>110 663,8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субсидии в размере </a:t>
            </a:r>
            <a:r>
              <a:rPr lang="ru-RU" sz="1400" dirty="0" smtClean="0">
                <a:latin typeface="Bahnschrift Light" pitchFamily="34" charset="0"/>
              </a:rPr>
              <a:t>274 734,5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субвенции в размере </a:t>
            </a:r>
            <a:r>
              <a:rPr lang="ru-RU" sz="1400" dirty="0" smtClean="0">
                <a:latin typeface="Bahnschrift Light" pitchFamily="34" charset="0"/>
              </a:rPr>
              <a:t>539 324 тыс. </a:t>
            </a:r>
            <a:r>
              <a:rPr lang="ru-RU" sz="1400" dirty="0">
                <a:latin typeface="Bahnschrift Light" pitchFamily="34" charset="0"/>
              </a:rPr>
              <a:t>рублей</a:t>
            </a:r>
          </a:p>
          <a:p>
            <a:r>
              <a:rPr lang="ru-RU" sz="1400" dirty="0">
                <a:latin typeface="Bahnschrift Light" pitchFamily="34" charset="0"/>
              </a:rPr>
              <a:t>— иные межбюджетные трансферты </a:t>
            </a:r>
            <a:r>
              <a:rPr lang="ru-RU" sz="1400" dirty="0" smtClean="0">
                <a:latin typeface="Bahnschrift Light" pitchFamily="34" charset="0"/>
              </a:rPr>
              <a:t>7 327,5 </a:t>
            </a:r>
            <a:r>
              <a:rPr lang="ru-RU" sz="1400" dirty="0">
                <a:latin typeface="Bahnschrift Light" pitchFamily="34" charset="0"/>
              </a:rPr>
              <a:t>тыс. </a:t>
            </a:r>
            <a:r>
              <a:rPr lang="ru-RU" sz="1400" dirty="0" smtClean="0">
                <a:latin typeface="Bahnschrift Light" pitchFamily="34" charset="0"/>
              </a:rPr>
              <a:t>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прочие поступления в размере 844,3 тыс. рублей</a:t>
            </a:r>
            <a:endParaRPr lang="ru-RU" sz="1400" dirty="0">
              <a:solidFill>
                <a:srgbClr val="FF0000"/>
              </a:solidFill>
              <a:latin typeface="Bahnschrift Light Condensed" pitchFamily="34" charset="0"/>
            </a:endParaRPr>
          </a:p>
        </p:txBody>
      </p:sp>
      <p:graphicFrame>
        <p:nvGraphicFramePr>
          <p:cNvPr id="13" name="Диаграмма 22"/>
          <p:cNvGraphicFramePr>
            <a:graphicFrameLocks/>
          </p:cNvGraphicFramePr>
          <p:nvPr/>
        </p:nvGraphicFramePr>
        <p:xfrm>
          <a:off x="214290" y="2500298"/>
          <a:ext cx="6000769" cy="2286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23"/>
          <p:cNvGraphicFramePr>
            <a:graphicFrameLocks/>
          </p:cNvGraphicFramePr>
          <p:nvPr/>
        </p:nvGraphicFramePr>
        <p:xfrm>
          <a:off x="428604" y="6286512"/>
          <a:ext cx="5357813" cy="264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4"/>
          <p:cNvGraphicFramePr>
            <a:graphicFrameLocks/>
          </p:cNvGraphicFramePr>
          <p:nvPr/>
        </p:nvGraphicFramePr>
        <p:xfrm>
          <a:off x="428604" y="3000374"/>
          <a:ext cx="6429396" cy="4929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500063" y="642938"/>
            <a:ext cx="58785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       В структуре налоговых и неналоговых доходов основная сумма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поступлений (</a:t>
            </a:r>
            <a:r>
              <a:rPr lang="ru-RU" sz="1400" dirty="0" smtClean="0">
                <a:latin typeface="Bahnschrift Light" pitchFamily="34" charset="0"/>
              </a:rPr>
              <a:t>9</a:t>
            </a:r>
            <a:r>
              <a:rPr lang="en-US" sz="1400" dirty="0" smtClean="0">
                <a:latin typeface="Bahnschrift Light" pitchFamily="34" charset="0"/>
              </a:rPr>
              <a:t>4</a:t>
            </a:r>
            <a:r>
              <a:rPr lang="ru-RU" sz="1400" dirty="0" smtClean="0">
                <a:latin typeface="Bahnschrift Light" pitchFamily="34" charset="0"/>
              </a:rPr>
              <a:t>,</a:t>
            </a:r>
            <a:r>
              <a:rPr lang="en-US" sz="1400" dirty="0" smtClean="0">
                <a:latin typeface="Bahnschrift Light" pitchFamily="34" charset="0"/>
              </a:rPr>
              <a:t>1</a:t>
            </a:r>
            <a:r>
              <a:rPr lang="ru-RU" sz="1400" dirty="0" smtClean="0">
                <a:latin typeface="Bahnschrift Light" pitchFamily="34" charset="0"/>
              </a:rPr>
              <a:t> </a:t>
            </a:r>
            <a:r>
              <a:rPr lang="ru-RU" sz="1400" dirty="0">
                <a:latin typeface="Bahnschrift Light" pitchFamily="34" charset="0"/>
              </a:rPr>
              <a:t>%) в </a:t>
            </a:r>
            <a:r>
              <a:rPr lang="ru-RU" sz="1400" dirty="0" smtClean="0">
                <a:latin typeface="Bahnschrift Light" pitchFamily="34" charset="0"/>
              </a:rPr>
              <a:t>202</a:t>
            </a:r>
            <a:r>
              <a:rPr lang="en-US" sz="1400" dirty="0" smtClean="0">
                <a:latin typeface="Bahnschrift Light" pitchFamily="34" charset="0"/>
              </a:rPr>
              <a:t>2</a:t>
            </a:r>
            <a:r>
              <a:rPr lang="ru-RU" sz="1400" dirty="0" smtClean="0">
                <a:latin typeface="Bahnschrift Light" pitchFamily="34" charset="0"/>
              </a:rPr>
              <a:t> </a:t>
            </a:r>
            <a:r>
              <a:rPr lang="ru-RU" sz="1400" dirty="0">
                <a:latin typeface="Bahnschrift Light" pitchFamily="34" charset="0"/>
              </a:rPr>
              <a:t>году приходится на шесть доходных </a:t>
            </a:r>
          </a:p>
          <a:p>
            <a:r>
              <a:rPr lang="ru-RU" sz="1400" dirty="0">
                <a:latin typeface="Bahnschrift Light" pitchFamily="34" charset="0"/>
              </a:rPr>
              <a:t>источников: </a:t>
            </a:r>
          </a:p>
          <a:p>
            <a:r>
              <a:rPr lang="ru-RU" sz="1400" dirty="0">
                <a:latin typeface="Bahnschrift Light" pitchFamily="34" charset="0"/>
              </a:rPr>
              <a:t>— налог на доходы физических лиц – </a:t>
            </a:r>
            <a:r>
              <a:rPr lang="ru-RU" sz="1400" dirty="0" smtClean="0">
                <a:latin typeface="Bahnschrift Light" pitchFamily="34" charset="0"/>
              </a:rPr>
              <a:t>292 453,2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арендная плата за землю – </a:t>
            </a:r>
            <a:r>
              <a:rPr lang="ru-RU" sz="1400" dirty="0" smtClean="0">
                <a:latin typeface="Bahnschrift Light" pitchFamily="34" charset="0"/>
              </a:rPr>
              <a:t>27 491,3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— налог, взимаемый в связи с применением упрощенной системы</a:t>
            </a:r>
          </a:p>
          <a:p>
            <a:r>
              <a:rPr lang="ru-RU" sz="1400" dirty="0">
                <a:latin typeface="Bahnschrift Light" pitchFamily="34" charset="0"/>
              </a:rPr>
              <a:t>    налогообложения – </a:t>
            </a:r>
            <a:r>
              <a:rPr lang="ru-RU" sz="1400" dirty="0" smtClean="0">
                <a:latin typeface="Bahnschrift Light" pitchFamily="34" charset="0"/>
              </a:rPr>
              <a:t>61 297,4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</a:t>
            </a:r>
            <a:r>
              <a:rPr lang="ru-RU" sz="1400" dirty="0" smtClean="0">
                <a:latin typeface="Bahnschrift Light" pitchFamily="34" charset="0"/>
              </a:rPr>
              <a:t>налог на прибыль организаций –12 736,6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единый сельскохозяйственный налог – </a:t>
            </a:r>
            <a:r>
              <a:rPr lang="ru-RU" sz="1400" dirty="0" smtClean="0">
                <a:latin typeface="Bahnschrift Light" pitchFamily="34" charset="0"/>
              </a:rPr>
              <a:t>17 888,3тыс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доходы от продажи земельных участков – </a:t>
            </a:r>
            <a:r>
              <a:rPr lang="ru-RU" sz="1400" dirty="0" smtClean="0">
                <a:latin typeface="Bahnschrift Light" pitchFamily="34" charset="0"/>
              </a:rPr>
              <a:t>29 205,4 тыс</a:t>
            </a:r>
            <a:r>
              <a:rPr lang="ru-RU" sz="1400" dirty="0">
                <a:latin typeface="Bahnschrift Light" pitchFamily="34" charset="0"/>
              </a:rPr>
              <a:t>. </a:t>
            </a:r>
            <a:r>
              <a:rPr lang="ru-RU" sz="1400" dirty="0" smtClean="0">
                <a:latin typeface="Bahnschrift Light" pitchFamily="34" charset="0"/>
              </a:rPr>
              <a:t>рублей</a:t>
            </a:r>
            <a:endParaRPr lang="en-US" sz="1400" dirty="0" smtClean="0">
              <a:latin typeface="Bahnschrift Light" pitchFamily="34" charset="0"/>
            </a:endParaRPr>
          </a:p>
          <a:p>
            <a:endParaRPr lang="en-US" sz="1400" dirty="0" smtClean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200" dirty="0">
              <a:latin typeface="Bahnschrift Light Condensed" pitchFamily="34" charset="0"/>
            </a:endParaRPr>
          </a:p>
          <a:p>
            <a:endParaRPr lang="ru-RU" sz="1200" dirty="0">
              <a:latin typeface="Calibri" pitchFamily="34" charset="0"/>
            </a:endParaRPr>
          </a:p>
        </p:txBody>
      </p:sp>
      <p:pic>
        <p:nvPicPr>
          <p:cNvPr id="2053" name="Рисунок 6" descr="i44C2NUOG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7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8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Рисунок 9" descr="147dd882c4e69a97bd877aab943464de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Рисунок 10" descr="147dd882c4e69a97bd877aab943464de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Рисунок 11" descr="i44C2NUOG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Рисунок 12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Рисунок 13" descr="image(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75" y="8531225"/>
            <a:ext cx="4286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Диаграмма 16"/>
          <p:cNvGraphicFramePr>
            <a:graphicFrameLocks/>
          </p:cNvGraphicFramePr>
          <p:nvPr/>
        </p:nvGraphicFramePr>
        <p:xfrm>
          <a:off x="1285860" y="6429388"/>
          <a:ext cx="5143500" cy="235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28625" y="2714624"/>
          <a:ext cx="6000771" cy="4786334"/>
        </p:xfrm>
        <a:graphic>
          <a:graphicData uri="http://schemas.openxmlformats.org/drawingml/2006/table">
            <a:tbl>
              <a:tblPr/>
              <a:tblGrid>
                <a:gridCol w="4402946"/>
                <a:gridCol w="1597825"/>
              </a:tblGrid>
              <a:tr h="727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Исполнение бюджета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за 2022 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1 434 629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123 601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1 372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9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21632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14 294,7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74 603,2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945 845,1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43 936,8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66 579,7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124 911,7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1 153,0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988,0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Межбюджетные трансферты общего характера бюджетам  бюджетной системы Российской Федерации 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15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710,7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68" name="TextBox 13"/>
          <p:cNvSpPr txBox="1">
            <a:spLocks noChangeArrowheads="1"/>
          </p:cNvSpPr>
          <p:nvPr/>
        </p:nvSpPr>
        <p:spPr bwMode="auto">
          <a:xfrm>
            <a:off x="928688" y="428625"/>
            <a:ext cx="4908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2. Расходы бюджета МО Староминский район</a:t>
            </a:r>
          </a:p>
        </p:txBody>
      </p:sp>
      <p:pic>
        <p:nvPicPr>
          <p:cNvPr id="9269" name="Рисунок 10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0" name="Рисунок 11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1" name="Рисунок 14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2" name="Рисунок 15" descr="i44C2NUO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3" name="Рисунок 16" descr="147dd882c4e69a97bd877aab943464de(2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4" name="Рисунок 17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5" name="Рисунок 19" descr="image(1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62688" y="8548688"/>
            <a:ext cx="38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6" name="TextBox 20"/>
          <p:cNvSpPr txBox="1">
            <a:spLocks noChangeArrowheads="1"/>
          </p:cNvSpPr>
          <p:nvPr/>
        </p:nvSpPr>
        <p:spPr bwMode="auto">
          <a:xfrm>
            <a:off x="214290" y="7715272"/>
            <a:ext cx="54022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В таблице, предоставленной выше, данные о расходах </a:t>
            </a:r>
          </a:p>
          <a:p>
            <a:r>
              <a:rPr lang="ru-RU" sz="1400" dirty="0">
                <a:latin typeface="Bahnschrift Light" pitchFamily="34" charset="0"/>
              </a:rPr>
              <a:t>бюджета в разрезе разделов и подразделов функциональной</a:t>
            </a:r>
          </a:p>
          <a:p>
            <a:r>
              <a:rPr lang="ru-RU" sz="1400" dirty="0">
                <a:latin typeface="Bahnschrift Light" pitchFamily="34" charset="0"/>
              </a:rPr>
              <a:t>классификации.</a:t>
            </a:r>
          </a:p>
        </p:txBody>
      </p:sp>
      <p:sp>
        <p:nvSpPr>
          <p:cNvPr id="9277" name="TextBox 13"/>
          <p:cNvSpPr txBox="1">
            <a:spLocks noChangeArrowheads="1"/>
          </p:cNvSpPr>
          <p:nvPr/>
        </p:nvSpPr>
        <p:spPr bwMode="auto">
          <a:xfrm>
            <a:off x="214313" y="857250"/>
            <a:ext cx="63277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       Проводимая в районе бюджетная политика соответствует целям и 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задачам, направленным на осуществление комплекса мер по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улучшению состояния дел в социально-культурной сфере,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агропромышленном комплексе, жилищно-коммунальном хозяйстве и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других приоритетных направлениях социально-экономического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развития района, четкому и взвешенному подходу к принятию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расходных обязательств с учетом имеющихся доходных источников.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Рисунок 3" descr="i44C2NUO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4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5" descr="147dd882c4e69a97bd877aab943464de(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6" descr="147dd882c4e69a97bd877aab943464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Рисунок 7" descr="i44C2NUOG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8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Рисунок 9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Рисунок 10" descr="image(2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75" y="8539163"/>
            <a:ext cx="3429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5" name="TextBox 14"/>
          <p:cNvSpPr txBox="1">
            <a:spLocks noChangeArrowheads="1"/>
          </p:cNvSpPr>
          <p:nvPr/>
        </p:nvSpPr>
        <p:spPr bwMode="auto">
          <a:xfrm>
            <a:off x="428625" y="500063"/>
            <a:ext cx="5286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            Как видно из приведенных</a:t>
            </a:r>
          </a:p>
          <a:p>
            <a:r>
              <a:rPr lang="ru-RU" sz="1600" dirty="0">
                <a:latin typeface="Bahnschrift Light" pitchFamily="34" charset="0"/>
              </a:rPr>
              <a:t>данных основная часть</a:t>
            </a:r>
          </a:p>
          <a:p>
            <a:r>
              <a:rPr lang="ru-RU" sz="1600" dirty="0">
                <a:latin typeface="Bahnschrift Light" pitchFamily="34" charset="0"/>
              </a:rPr>
              <a:t>расходов приходится на раздел</a:t>
            </a:r>
          </a:p>
          <a:p>
            <a:r>
              <a:rPr lang="ru-RU" sz="1600" dirty="0">
                <a:latin typeface="Bahnschrift Light" pitchFamily="34" charset="0"/>
              </a:rPr>
              <a:t>образование. </a:t>
            </a:r>
          </a:p>
          <a:p>
            <a:endParaRPr lang="ru-RU" sz="1600" dirty="0">
              <a:latin typeface="Bahnschrift Light" pitchFamily="34" charset="0"/>
            </a:endParaRPr>
          </a:p>
          <a:p>
            <a:r>
              <a:rPr lang="ru-RU" sz="1600" dirty="0">
                <a:latin typeface="Bahnschrift Light" pitchFamily="34" charset="0"/>
              </a:rPr>
              <a:t>Из этого следует, что образование включает в себя</a:t>
            </a:r>
          </a:p>
          <a:p>
            <a:r>
              <a:rPr lang="ru-RU" sz="1600" dirty="0" smtClean="0">
                <a:latin typeface="Bahnschrift Light" pitchFamily="34" charset="0"/>
              </a:rPr>
              <a:t>66% </a:t>
            </a:r>
            <a:r>
              <a:rPr lang="ru-RU" sz="1600" dirty="0">
                <a:latin typeface="Bahnschrift Light" pitchFamily="34" charset="0"/>
              </a:rPr>
              <a:t>от общих расходов.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2928938" y="285750"/>
          <a:ext cx="4286250" cy="214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714375" y="5786438"/>
          <a:ext cx="6143625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086" name="TextBox 18"/>
          <p:cNvSpPr txBox="1">
            <a:spLocks noChangeArrowheads="1"/>
          </p:cNvSpPr>
          <p:nvPr/>
        </p:nvSpPr>
        <p:spPr bwMode="auto">
          <a:xfrm>
            <a:off x="357188" y="5734050"/>
            <a:ext cx="4691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Bahnschrift Light" pitchFamily="34" charset="0"/>
              </a:rPr>
              <a:t>Расходы на остальные разделы представлены</a:t>
            </a:r>
          </a:p>
          <a:p>
            <a:r>
              <a:rPr lang="ru-RU" sz="1600">
                <a:latin typeface="Bahnschrift Light" pitchFamily="34" charset="0"/>
              </a:rPr>
              <a:t>в структуре ниже.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3087" name="TextBox 19"/>
          <p:cNvSpPr txBox="1">
            <a:spLocks noChangeArrowheads="1"/>
          </p:cNvSpPr>
          <p:nvPr/>
        </p:nvSpPr>
        <p:spPr bwMode="auto">
          <a:xfrm>
            <a:off x="428625" y="2295525"/>
            <a:ext cx="6045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Bahnschrift Light" pitchFamily="34" charset="0"/>
              </a:rPr>
              <a:t>Раздел образование имеет несколько крупных подразделов:</a:t>
            </a:r>
          </a:p>
        </p:txBody>
      </p:sp>
      <p:graphicFrame>
        <p:nvGraphicFramePr>
          <p:cNvPr id="18" name="Диаграмма 20"/>
          <p:cNvGraphicFramePr>
            <a:graphicFrameLocks/>
          </p:cNvGraphicFramePr>
          <p:nvPr/>
        </p:nvGraphicFramePr>
        <p:xfrm>
          <a:off x="142875" y="2357438"/>
          <a:ext cx="6715125" cy="311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4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5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Рисунок 6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7" descr="i44C2NUOG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Рисунок 8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Рисунок 12" descr="image(3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91263" y="8470900"/>
            <a:ext cx="4238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15"/>
          <p:cNvSpPr txBox="1">
            <a:spLocks noChangeArrowheads="1"/>
          </p:cNvSpPr>
          <p:nvPr/>
        </p:nvSpPr>
        <p:spPr bwMode="auto">
          <a:xfrm>
            <a:off x="0" y="285720"/>
            <a:ext cx="6361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Расходы в разрезе муниципальных программ      (тыс. рублей)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14290" y="714348"/>
          <a:ext cx="6215106" cy="7423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29288"/>
                <a:gridCol w="785818"/>
              </a:tblGrid>
              <a:tr h="35716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Bahnschrift Light" pitchFamily="34" charset="0"/>
                        </a:rPr>
                        <a:t>Наименование муниципальной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программы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Bahnschrift Light" pitchFamily="34" charset="0"/>
                        </a:rPr>
                        <a:t>2022 год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Формирование инвестиционной привлекательности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78,0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образования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751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127,2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Социальная поддержка граждан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38 819,5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Доступная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среда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55,0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2596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Дети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29 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860,1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1303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Комплексное и устойчивое развитие в сфере строительства и дорожного хозяйства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210 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301,2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субъектов малого и среднего предпринимательства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221,5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Bahnschrift Light" pitchFamily="34" charset="0"/>
                        </a:rPr>
                        <a:t>Разработка градостроительной документации территории муниципального образования </a:t>
                      </a:r>
                      <a:r>
                        <a:rPr lang="ru-RU" sz="1000" b="0" dirty="0" err="1" smtClean="0">
                          <a:latin typeface="Bahnschrift Light" pitchFamily="34" charset="0"/>
                        </a:rPr>
                        <a:t>Староминский</a:t>
                      </a:r>
                      <a:r>
                        <a:rPr lang="ru-RU" sz="1000" b="0" dirty="0" smtClean="0">
                          <a:latin typeface="Bahnschrift Light" pitchFamily="34" charset="0"/>
                        </a:rPr>
                        <a:t>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233,3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Обеспечение безопасности населения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Bahnschrift Light" pitchFamily="34" charset="0"/>
                        </a:rPr>
                        <a:t>21 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451,7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культуры Староминского района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Bahnschrift Light" pitchFamily="34" charset="0"/>
                        </a:rPr>
                        <a:t>60 </a:t>
                      </a:r>
                      <a:r>
                        <a:rPr lang="en-US" sz="1000" dirty="0" smtClean="0">
                          <a:latin typeface="Bahnschrift Light" pitchFamily="34" charset="0"/>
                        </a:rPr>
                        <a:t>84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1,6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физической культуры и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спорта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Bahnschrift Light" pitchFamily="34" charset="0"/>
                        </a:rPr>
                        <a:t>75 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168,2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Обращение с твердыми коммунальными отходами на территории </a:t>
                      </a:r>
                      <a:r>
                        <a:rPr lang="ru-RU" sz="1000" dirty="0" err="1" smtClean="0">
                          <a:latin typeface="Bahnschrift Light" pitchFamily="34" charset="0"/>
                        </a:rPr>
                        <a:t>Староминского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 района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Bahnschrift Light" pitchFamily="34" charset="0"/>
                        </a:rPr>
                        <a:t>1 245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Молодежь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8 063,6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гражданского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общества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3 566,9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711058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Обеспечение жильем молодых семей в муниципальном образовании </a:t>
                      </a:r>
                      <a:r>
                        <a:rPr lang="ru-RU" sz="1000" b="0" kern="1200" dirty="0" err="1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Староминский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 район» в рамках реализации мероприятия по обеспечению жильем молодых семей государственной программы  Российской Федерации «Обеспечение доступным и комфортным жильем и коммунальными услугами граждан Российской Федерации»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884,7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Материально – техническое и организационное обеспечение органов местного самоуправления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 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568,0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15134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Bahnschrift Light" pitchFamily="34" charset="0"/>
                        </a:rPr>
                        <a:t>Профилактика</a:t>
                      </a:r>
                      <a:r>
                        <a:rPr lang="ru-RU" sz="1000" b="0" baseline="0" dirty="0" smtClean="0">
                          <a:latin typeface="Bahnschrift Light" pitchFamily="34" charset="0"/>
                        </a:rPr>
                        <a:t> правонарушений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158,1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Содержание, ремонт и реконструкция жилищного фонда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242,3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Информационное общество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5 713,1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сельского хозяйства и регулирования рынков сельскохозяйственной продукции, сырья и продовольствия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8 248,1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34241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топливно-энергетического комплекса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26 152,2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Bahnschrift Light" pitchFamily="34" charset="0"/>
                        </a:rPr>
                        <a:t>Развитие водопроводно-канализационного хозяйства на территории Староминского района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35 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506,0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3" descr="i44C2NUO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 descr="147dd882c4e69a97bd877aab943464de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5" descr="147dd882c4e69a97bd877aab943464d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Рисунок 6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Рисунок 7" descr="i44C2NUOG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Рисунок 8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Рисунок 9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Рисунок 10" descr="image(4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075" y="8501063"/>
            <a:ext cx="3524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TextBox 13"/>
          <p:cNvSpPr txBox="1">
            <a:spLocks noChangeArrowheads="1"/>
          </p:cNvSpPr>
          <p:nvPr/>
        </p:nvSpPr>
        <p:spPr bwMode="auto">
          <a:xfrm>
            <a:off x="1714500" y="428625"/>
            <a:ext cx="2643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3. Муниципальный долг</a:t>
            </a:r>
          </a:p>
        </p:txBody>
      </p:sp>
      <p:sp>
        <p:nvSpPr>
          <p:cNvPr id="4109" name="TextBox 14"/>
          <p:cNvSpPr txBox="1">
            <a:spLocks noChangeArrowheads="1"/>
          </p:cNvSpPr>
          <p:nvPr/>
        </p:nvSpPr>
        <p:spPr bwMode="auto">
          <a:xfrm>
            <a:off x="357188" y="857250"/>
            <a:ext cx="638347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Муниципальный долг - обязательства, возникающие из </a:t>
            </a:r>
          </a:p>
          <a:p>
            <a:r>
              <a:rPr lang="ru-RU" sz="1600" dirty="0">
                <a:latin typeface="Bahnschrift Light" pitchFamily="34" charset="0"/>
              </a:rPr>
              <a:t>муниципальных заимствований, гарантий по обязательствам</a:t>
            </a:r>
          </a:p>
          <a:p>
            <a:r>
              <a:rPr lang="ru-RU" sz="1600" dirty="0">
                <a:latin typeface="Bahnschrift Light" pitchFamily="34" charset="0"/>
              </a:rPr>
              <a:t>третьих лиц, другие обязательства в соответствии с видами</a:t>
            </a:r>
          </a:p>
          <a:p>
            <a:r>
              <a:rPr lang="ru-RU" sz="1600" dirty="0">
                <a:latin typeface="Bahnschrift Light" pitchFamily="34" charset="0"/>
              </a:rPr>
              <a:t>долговых обязательств, установленными Бюджетным Кодексом</a:t>
            </a:r>
          </a:p>
          <a:p>
            <a:r>
              <a:rPr lang="ru-RU" sz="1600" dirty="0">
                <a:latin typeface="Bahnschrift Light" pitchFamily="34" charset="0"/>
              </a:rPr>
              <a:t>Российской Федерации, принятые на себя муниципальным </a:t>
            </a:r>
          </a:p>
          <a:p>
            <a:r>
              <a:rPr lang="ru-RU" sz="1600" dirty="0" smtClean="0">
                <a:latin typeface="Bahnschrift Light" pitchFamily="34" charset="0"/>
              </a:rPr>
              <a:t>Образованием.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4110" name="TextBox 15"/>
          <p:cNvSpPr txBox="1">
            <a:spLocks noChangeArrowheads="1"/>
          </p:cNvSpPr>
          <p:nvPr/>
        </p:nvSpPr>
        <p:spPr bwMode="auto">
          <a:xfrm>
            <a:off x="357167" y="2357422"/>
            <a:ext cx="650083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Динамика долговой нагрузки - отношение объема </a:t>
            </a:r>
            <a:br>
              <a:rPr lang="ru-RU" sz="1600" dirty="0">
                <a:latin typeface="Bahnschrift Light" pitchFamily="34" charset="0"/>
              </a:rPr>
            </a:br>
            <a:r>
              <a:rPr lang="ru-RU" sz="1600" dirty="0">
                <a:latin typeface="Bahnschrift Light" pitchFamily="34" charset="0"/>
              </a:rPr>
              <a:t>муниципального долга МО </a:t>
            </a:r>
            <a:r>
              <a:rPr lang="ru-RU" sz="1600" dirty="0" err="1">
                <a:latin typeface="Bahnschrift Light" pitchFamily="34" charset="0"/>
              </a:rPr>
              <a:t>Староминский</a:t>
            </a:r>
            <a:r>
              <a:rPr lang="ru-RU" sz="1600" dirty="0">
                <a:latin typeface="Bahnschrift Light" pitchFamily="34" charset="0"/>
              </a:rPr>
              <a:t> район на 1 января</a:t>
            </a:r>
          </a:p>
          <a:p>
            <a:r>
              <a:rPr lang="ru-RU" sz="1600" dirty="0">
                <a:latin typeface="Bahnschrift Light" pitchFamily="34" charset="0"/>
              </a:rPr>
              <a:t>соответствующего года к общему годовому объему доходов </a:t>
            </a:r>
          </a:p>
          <a:p>
            <a:r>
              <a:rPr lang="ru-RU" sz="1600" dirty="0">
                <a:latin typeface="Bahnschrift Light" pitchFamily="34" charset="0"/>
              </a:rPr>
              <a:t>МО </a:t>
            </a:r>
            <a:r>
              <a:rPr lang="ru-RU" sz="1600" dirty="0" err="1">
                <a:latin typeface="Bahnschrift Light" pitchFamily="34" charset="0"/>
              </a:rPr>
              <a:t>Староминский</a:t>
            </a:r>
            <a:r>
              <a:rPr lang="ru-RU" sz="1600" dirty="0">
                <a:latin typeface="Bahnschrift Light" pitchFamily="34" charset="0"/>
              </a:rPr>
              <a:t> район (без учета безвозмездных </a:t>
            </a:r>
            <a:r>
              <a:rPr lang="ru-RU" sz="1600" dirty="0" smtClean="0">
                <a:latin typeface="Bahnschrift Light" pitchFamily="34" charset="0"/>
              </a:rPr>
              <a:t>поступлений</a:t>
            </a:r>
          </a:p>
          <a:p>
            <a:r>
              <a:rPr lang="en-US" sz="1600" dirty="0" smtClean="0">
                <a:latin typeface="Bahnschrift Light" pitchFamily="34" charset="0"/>
              </a:rPr>
              <a:t> </a:t>
            </a:r>
            <a:r>
              <a:rPr lang="ru-RU" sz="1600" dirty="0" smtClean="0">
                <a:latin typeface="Bahnschrift Light" pitchFamily="34" charset="0"/>
              </a:rPr>
              <a:t>и (или) поступлений налоговых доходов по дополнительным</a:t>
            </a:r>
          </a:p>
          <a:p>
            <a:r>
              <a:rPr lang="ru-RU" sz="1600" dirty="0" smtClean="0">
                <a:latin typeface="Bahnschrift Light" pitchFamily="34" charset="0"/>
              </a:rPr>
              <a:t> </a:t>
            </a:r>
            <a:r>
              <a:rPr lang="ru-RU" sz="1600" smtClean="0">
                <a:latin typeface="Bahnschrift Light" pitchFamily="34" charset="0"/>
              </a:rPr>
              <a:t>нормативам отчислений).</a:t>
            </a:r>
            <a:endParaRPr lang="ru-RU" sz="1600" dirty="0">
              <a:latin typeface="Bahnschrift Light" pitchFamily="34" charset="0"/>
            </a:endParaRPr>
          </a:p>
          <a:p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5" name="Диаграмма 17"/>
          <p:cNvGraphicFramePr>
            <a:graphicFrameLocks/>
          </p:cNvGraphicFramePr>
          <p:nvPr/>
        </p:nvGraphicFramePr>
        <p:xfrm>
          <a:off x="1214398" y="5286380"/>
          <a:ext cx="564360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6" name="Диаграмма 19"/>
          <p:cNvGraphicFramePr>
            <a:graphicFrameLocks/>
          </p:cNvGraphicFramePr>
          <p:nvPr/>
        </p:nvGraphicFramePr>
        <p:xfrm>
          <a:off x="0" y="3214678"/>
          <a:ext cx="7358062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2746</TotalTime>
  <Words>572</Words>
  <PresentationFormat>Экран (4:3)</PresentationFormat>
  <Paragraphs>175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Головань О.А..</dc:creator>
  <cp:lastModifiedBy>Хананин</cp:lastModifiedBy>
  <cp:revision>272</cp:revision>
  <dcterms:created xsi:type="dcterms:W3CDTF">2019-12-06T06:15:23Z</dcterms:created>
  <dcterms:modified xsi:type="dcterms:W3CDTF">2023-05-29T12:26:55Z</dcterms:modified>
</cp:coreProperties>
</file>